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2" r:id="rId2"/>
    <p:sldId id="263" r:id="rId3"/>
    <p:sldId id="266" r:id="rId4"/>
    <p:sldId id="265" r:id="rId5"/>
    <p:sldId id="256" r:id="rId6"/>
    <p:sldId id="257" r:id="rId7"/>
    <p:sldId id="258" r:id="rId8"/>
    <p:sldId id="260" r:id="rId9"/>
    <p:sldId id="261" r:id="rId10"/>
    <p:sldId id="264" r:id="rId11"/>
    <p:sldId id="259" r:id="rId12"/>
  </p:sldIdLst>
  <p:sldSz cx="9144000" cy="6858000" type="screen4x3"/>
  <p:notesSz cx="6858000" cy="9144000"/>
  <p:defaultTextStyle>
    <a:defPPr>
      <a:defRPr lang="es-ES_tradnl"/>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300"/>
    <a:srgbClr val="000000"/>
    <a:srgbClr val="800000"/>
    <a:srgbClr val="FF9900"/>
    <a:srgbClr val="FF6600"/>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193" autoAdjust="0"/>
    <p:restoredTop sz="94035" autoAdjust="0"/>
  </p:normalViewPr>
  <p:slideViewPr>
    <p:cSldViewPr>
      <p:cViewPr>
        <p:scale>
          <a:sx n="66" d="100"/>
          <a:sy n="66" d="100"/>
        </p:scale>
        <p:origin x="-324" y="-31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321C54B-DBC5-4357-8604-D97DEDB9484E}"/>
              </a:ext>
            </a:extLst>
          </p:cNvPr>
          <p:cNvSpPr>
            <a:spLocks noGrp="1"/>
          </p:cNvSpPr>
          <p:nvPr>
            <p:ph type="ctrTitle"/>
          </p:nvPr>
        </p:nvSpPr>
        <p:spPr>
          <a:xfrm>
            <a:off x="1143000" y="1122363"/>
            <a:ext cx="6858000" cy="2387600"/>
          </a:xfrm>
          <a:prstGeom prst="rect">
            <a:avLst/>
          </a:prstGeo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6898AD3C-E6BE-444C-9929-54EB24933C22}"/>
              </a:ext>
            </a:extLst>
          </p:cNvPr>
          <p:cNvSpPr>
            <a:spLocks noGrp="1"/>
          </p:cNvSpPr>
          <p:nvPr>
            <p:ph type="subTitle" idx="1"/>
          </p:nvPr>
        </p:nvSpPr>
        <p:spPr>
          <a:xfrm>
            <a:off x="1143000" y="3602038"/>
            <a:ext cx="6858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Tree>
    <p:extLst>
      <p:ext uri="{BB962C8B-B14F-4D97-AF65-F5344CB8AC3E}">
        <p14:creationId xmlns:p14="http://schemas.microsoft.com/office/powerpoint/2010/main" val="3188287097"/>
      </p:ext>
    </p:extLst>
  </p:cSld>
  <p:clrMapOvr>
    <a:masterClrMapping/>
  </p:clrMapOvr>
  <p:transition spd="slow" advClick="0">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46023E6-4B39-41B6-A327-C373522FC2DA}"/>
              </a:ext>
            </a:extLst>
          </p:cNvPr>
          <p:cNvSpPr>
            <a:spLocks noGrp="1"/>
          </p:cNvSpPr>
          <p:nvPr>
            <p:ph type="title"/>
          </p:nvPr>
        </p:nvSpPr>
        <p:spPr>
          <a:xfrm>
            <a:off x="628650" y="365125"/>
            <a:ext cx="7886700" cy="1325563"/>
          </a:xfrm>
          <a:prstGeom prst="rect">
            <a:avLst/>
          </a:prstGeom>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5F422A80-3EB2-473E-904A-AF617B01D75E}"/>
              </a:ext>
            </a:extLst>
          </p:cNvPr>
          <p:cNvSpPr>
            <a:spLocks noGrp="1"/>
          </p:cNvSpPr>
          <p:nvPr>
            <p:ph idx="1"/>
          </p:nvPr>
        </p:nvSpPr>
        <p:spPr>
          <a:xfrm>
            <a:off x="628650" y="1825625"/>
            <a:ext cx="7886700" cy="4351338"/>
          </a:xfrm>
          <a:prstGeom prst="rect">
            <a:avLst/>
          </a:prstGeo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p>
        </p:txBody>
      </p:sp>
    </p:spTree>
    <p:extLst>
      <p:ext uri="{BB962C8B-B14F-4D97-AF65-F5344CB8AC3E}">
        <p14:creationId xmlns:p14="http://schemas.microsoft.com/office/powerpoint/2010/main" val="3076412022"/>
      </p:ext>
    </p:extLst>
  </p:cSld>
  <p:clrMapOvr>
    <a:masterClrMapping/>
  </p:clrMapOvr>
  <p:transition spd="slow" advClick="0">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EDE5E1E-18F0-4880-8231-9F338A152FEA}"/>
              </a:ext>
            </a:extLst>
          </p:cNvPr>
          <p:cNvSpPr>
            <a:spLocks noGrp="1"/>
          </p:cNvSpPr>
          <p:nvPr>
            <p:ph type="title"/>
          </p:nvPr>
        </p:nvSpPr>
        <p:spPr>
          <a:xfrm>
            <a:off x="623888" y="1709738"/>
            <a:ext cx="7886700" cy="2852737"/>
          </a:xfrm>
          <a:prstGeom prst="rect">
            <a:avLst/>
          </a:prstGeo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33B0D02C-8FEA-43B8-ABBA-D33B8C176F4F}"/>
              </a:ext>
            </a:extLst>
          </p:cNvPr>
          <p:cNvSpPr>
            <a:spLocks noGrp="1"/>
          </p:cNvSpPr>
          <p:nvPr>
            <p:ph type="body" idx="1"/>
          </p:nvPr>
        </p:nvSpPr>
        <p:spPr>
          <a:xfrm>
            <a:off x="623888" y="4589463"/>
            <a:ext cx="7886700" cy="1500187"/>
          </a:xfrm>
          <a:prstGeom prst="rect">
            <a:avLst/>
          </a:prstGeo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s-ES"/>
              <a:t>Editar los estilos de texto del patrón</a:t>
            </a:r>
          </a:p>
        </p:txBody>
      </p:sp>
    </p:spTree>
    <p:extLst>
      <p:ext uri="{BB962C8B-B14F-4D97-AF65-F5344CB8AC3E}">
        <p14:creationId xmlns:p14="http://schemas.microsoft.com/office/powerpoint/2010/main" val="169395400"/>
      </p:ext>
    </p:extLst>
  </p:cSld>
  <p:clrMapOvr>
    <a:masterClrMapping/>
  </p:clrMapOvr>
  <p:transition spd="slow" advClick="0">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6AF9234-A9CB-4427-9C40-61A426A82DF6}"/>
              </a:ext>
            </a:extLst>
          </p:cNvPr>
          <p:cNvSpPr>
            <a:spLocks noGrp="1"/>
          </p:cNvSpPr>
          <p:nvPr>
            <p:ph type="title"/>
          </p:nvPr>
        </p:nvSpPr>
        <p:spPr>
          <a:xfrm>
            <a:off x="628650" y="365125"/>
            <a:ext cx="7886700" cy="1325563"/>
          </a:xfrm>
          <a:prstGeom prst="rect">
            <a:avLst/>
          </a:prstGeom>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1D9A4EAE-2980-404D-86D1-A637B73BE0B1}"/>
              </a:ext>
            </a:extLst>
          </p:cNvPr>
          <p:cNvSpPr>
            <a:spLocks noGrp="1"/>
          </p:cNvSpPr>
          <p:nvPr>
            <p:ph sz="half" idx="1"/>
          </p:nvPr>
        </p:nvSpPr>
        <p:spPr>
          <a:xfrm>
            <a:off x="628650" y="1825625"/>
            <a:ext cx="3867150" cy="4351338"/>
          </a:xfrm>
          <a:prstGeom prst="rect">
            <a:avLst/>
          </a:prstGeo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C2C4B403-2B66-4E60-AA61-5C0F69853052}"/>
              </a:ext>
            </a:extLst>
          </p:cNvPr>
          <p:cNvSpPr>
            <a:spLocks noGrp="1"/>
          </p:cNvSpPr>
          <p:nvPr>
            <p:ph sz="half" idx="2"/>
          </p:nvPr>
        </p:nvSpPr>
        <p:spPr>
          <a:xfrm>
            <a:off x="4648200" y="1825625"/>
            <a:ext cx="3867150" cy="4351338"/>
          </a:xfrm>
          <a:prstGeom prst="rect">
            <a:avLst/>
          </a:prstGeo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p>
        </p:txBody>
      </p:sp>
    </p:spTree>
    <p:extLst>
      <p:ext uri="{BB962C8B-B14F-4D97-AF65-F5344CB8AC3E}">
        <p14:creationId xmlns:p14="http://schemas.microsoft.com/office/powerpoint/2010/main" val="2426470441"/>
      </p:ext>
    </p:extLst>
  </p:cSld>
  <p:clrMapOvr>
    <a:masterClrMapping/>
  </p:clrMapOvr>
  <p:transition spd="slow" advClick="0">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2BB29CD-2067-4EDF-9710-219AEEA10611}"/>
              </a:ext>
            </a:extLst>
          </p:cNvPr>
          <p:cNvSpPr>
            <a:spLocks noGrp="1"/>
          </p:cNvSpPr>
          <p:nvPr>
            <p:ph type="title"/>
          </p:nvPr>
        </p:nvSpPr>
        <p:spPr>
          <a:xfrm>
            <a:off x="630238" y="365125"/>
            <a:ext cx="7886700" cy="1325563"/>
          </a:xfrm>
          <a:prstGeom prst="rect">
            <a:avLst/>
          </a:prstGeo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A0AEAB9A-D787-4067-924C-8C39746A5A3D}"/>
              </a:ext>
            </a:extLst>
          </p:cNvPr>
          <p:cNvSpPr>
            <a:spLocks noGrp="1"/>
          </p:cNvSpPr>
          <p:nvPr>
            <p:ph type="body" idx="1"/>
          </p:nvPr>
        </p:nvSpPr>
        <p:spPr>
          <a:xfrm>
            <a:off x="630238" y="1681163"/>
            <a:ext cx="386873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4" name="Marcador de contenido 3">
            <a:extLst>
              <a:ext uri="{FF2B5EF4-FFF2-40B4-BE49-F238E27FC236}">
                <a16:creationId xmlns:a16="http://schemas.microsoft.com/office/drawing/2014/main" id="{049FBBF5-CCFC-45C7-A533-7C5AF184733B}"/>
              </a:ext>
            </a:extLst>
          </p:cNvPr>
          <p:cNvSpPr>
            <a:spLocks noGrp="1"/>
          </p:cNvSpPr>
          <p:nvPr>
            <p:ph sz="half" idx="2"/>
          </p:nvPr>
        </p:nvSpPr>
        <p:spPr>
          <a:xfrm>
            <a:off x="630238" y="2505075"/>
            <a:ext cx="3868737" cy="3684588"/>
          </a:xfrm>
          <a:prstGeom prst="rect">
            <a:avLst/>
          </a:prstGeo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31589276-CCB8-4E37-A822-459EF38794DE}"/>
              </a:ext>
            </a:extLst>
          </p:cNvPr>
          <p:cNvSpPr>
            <a:spLocks noGrp="1"/>
          </p:cNvSpPr>
          <p:nvPr>
            <p:ph type="body" sz="quarter" idx="3"/>
          </p:nvPr>
        </p:nvSpPr>
        <p:spPr>
          <a:xfrm>
            <a:off x="4629150" y="1681163"/>
            <a:ext cx="38877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6" name="Marcador de contenido 5">
            <a:extLst>
              <a:ext uri="{FF2B5EF4-FFF2-40B4-BE49-F238E27FC236}">
                <a16:creationId xmlns:a16="http://schemas.microsoft.com/office/drawing/2014/main" id="{A0BD7C6C-78BD-4B26-8563-19F616A9EEA3}"/>
              </a:ext>
            </a:extLst>
          </p:cNvPr>
          <p:cNvSpPr>
            <a:spLocks noGrp="1"/>
          </p:cNvSpPr>
          <p:nvPr>
            <p:ph sz="quarter" idx="4"/>
          </p:nvPr>
        </p:nvSpPr>
        <p:spPr>
          <a:xfrm>
            <a:off x="4629150" y="2505075"/>
            <a:ext cx="3887788" cy="3684588"/>
          </a:xfrm>
          <a:prstGeom prst="rect">
            <a:avLst/>
          </a:prstGeo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p>
        </p:txBody>
      </p:sp>
    </p:spTree>
    <p:extLst>
      <p:ext uri="{BB962C8B-B14F-4D97-AF65-F5344CB8AC3E}">
        <p14:creationId xmlns:p14="http://schemas.microsoft.com/office/powerpoint/2010/main" val="3764817267"/>
      </p:ext>
    </p:extLst>
  </p:cSld>
  <p:clrMapOvr>
    <a:masterClrMapping/>
  </p:clrMapOvr>
  <p:transition spd="slow" advClick="0">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087E989-F6D9-49F6-8756-86AF751A22DF}"/>
              </a:ext>
            </a:extLst>
          </p:cNvPr>
          <p:cNvSpPr>
            <a:spLocks noGrp="1"/>
          </p:cNvSpPr>
          <p:nvPr>
            <p:ph type="title"/>
          </p:nvPr>
        </p:nvSpPr>
        <p:spPr>
          <a:xfrm>
            <a:off x="628650" y="365125"/>
            <a:ext cx="7886700" cy="1325563"/>
          </a:xfrm>
          <a:prstGeom prst="rect">
            <a:avLst/>
          </a:prstGeom>
        </p:spPr>
        <p:txBody>
          <a:bodyPr/>
          <a:lstStyle/>
          <a:p>
            <a:r>
              <a:rPr lang="es-ES"/>
              <a:t>Haga clic para modificar el estilo de título del patrón</a:t>
            </a:r>
          </a:p>
        </p:txBody>
      </p:sp>
    </p:spTree>
    <p:extLst>
      <p:ext uri="{BB962C8B-B14F-4D97-AF65-F5344CB8AC3E}">
        <p14:creationId xmlns:p14="http://schemas.microsoft.com/office/powerpoint/2010/main" val="1527162501"/>
      </p:ext>
    </p:extLst>
  </p:cSld>
  <p:clrMapOvr>
    <a:masterClrMapping/>
  </p:clrMapOvr>
  <p:transition spd="slow" advClick="0">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Tree>
    <p:extLst>
      <p:ext uri="{BB962C8B-B14F-4D97-AF65-F5344CB8AC3E}">
        <p14:creationId xmlns:p14="http://schemas.microsoft.com/office/powerpoint/2010/main" val="3572559170"/>
      </p:ext>
    </p:extLst>
  </p:cSld>
  <p:clrMapOvr>
    <a:masterClrMapping/>
  </p:clrMapOvr>
  <p:transition spd="slow" advClick="0">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B438536-B27B-49B2-ABBF-E1DA3E50FFC8}"/>
              </a:ext>
            </a:extLst>
          </p:cNvPr>
          <p:cNvSpPr>
            <a:spLocks noGrp="1"/>
          </p:cNvSpPr>
          <p:nvPr>
            <p:ph type="title"/>
          </p:nvPr>
        </p:nvSpPr>
        <p:spPr>
          <a:xfrm>
            <a:off x="630238" y="457200"/>
            <a:ext cx="2949575" cy="1600200"/>
          </a:xfrm>
          <a:prstGeom prst="rect">
            <a:avLst/>
          </a:prstGeo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0B25E31E-2483-4FEA-9112-E56F266CE85F}"/>
              </a:ext>
            </a:extLst>
          </p:cNvPr>
          <p:cNvSpPr>
            <a:spLocks noGrp="1"/>
          </p:cNvSpPr>
          <p:nvPr>
            <p:ph idx="1"/>
          </p:nvPr>
        </p:nvSpPr>
        <p:spPr>
          <a:xfrm>
            <a:off x="3887788" y="987425"/>
            <a:ext cx="462915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20BF9452-9A6D-4C85-AA16-6C9117B523F7}"/>
              </a:ext>
            </a:extLst>
          </p:cNvPr>
          <p:cNvSpPr>
            <a:spLocks noGrp="1"/>
          </p:cNvSpPr>
          <p:nvPr>
            <p:ph type="body" sz="half" idx="2"/>
          </p:nvPr>
        </p:nvSpPr>
        <p:spPr>
          <a:xfrm>
            <a:off x="630238" y="2057400"/>
            <a:ext cx="2949575"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los estilos de texto del patrón</a:t>
            </a:r>
          </a:p>
        </p:txBody>
      </p:sp>
    </p:spTree>
    <p:extLst>
      <p:ext uri="{BB962C8B-B14F-4D97-AF65-F5344CB8AC3E}">
        <p14:creationId xmlns:p14="http://schemas.microsoft.com/office/powerpoint/2010/main" val="3406903849"/>
      </p:ext>
    </p:extLst>
  </p:cSld>
  <p:clrMapOvr>
    <a:masterClrMapping/>
  </p:clrMapOvr>
  <p:transition spd="slow" advClick="0">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E8F21A4-BBF2-47B6-94BC-AB9996BF972D}"/>
              </a:ext>
            </a:extLst>
          </p:cNvPr>
          <p:cNvSpPr>
            <a:spLocks noGrp="1"/>
          </p:cNvSpPr>
          <p:nvPr>
            <p:ph type="title"/>
          </p:nvPr>
        </p:nvSpPr>
        <p:spPr>
          <a:xfrm>
            <a:off x="630238" y="457200"/>
            <a:ext cx="2949575" cy="1600200"/>
          </a:xfrm>
          <a:prstGeom prst="rect">
            <a:avLst/>
          </a:prstGeo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2C499DA9-DA23-44BA-8DD8-52D22C204329}"/>
              </a:ext>
            </a:extLst>
          </p:cNvPr>
          <p:cNvSpPr>
            <a:spLocks noGrp="1"/>
          </p:cNvSpPr>
          <p:nvPr>
            <p:ph type="pic" idx="1"/>
          </p:nvPr>
        </p:nvSpPr>
        <p:spPr>
          <a:xfrm>
            <a:off x="3887788" y="987425"/>
            <a:ext cx="462915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CE829FE4-2FE5-43DD-A47F-97EFEE6E482B}"/>
              </a:ext>
            </a:extLst>
          </p:cNvPr>
          <p:cNvSpPr>
            <a:spLocks noGrp="1"/>
          </p:cNvSpPr>
          <p:nvPr>
            <p:ph type="body" sz="half" idx="2"/>
          </p:nvPr>
        </p:nvSpPr>
        <p:spPr>
          <a:xfrm>
            <a:off x="630238" y="2057400"/>
            <a:ext cx="2949575"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los estilos de texto del patrón</a:t>
            </a:r>
          </a:p>
        </p:txBody>
      </p:sp>
    </p:spTree>
    <p:extLst>
      <p:ext uri="{BB962C8B-B14F-4D97-AF65-F5344CB8AC3E}">
        <p14:creationId xmlns:p14="http://schemas.microsoft.com/office/powerpoint/2010/main" val="1874347390"/>
      </p:ext>
    </p:extLst>
  </p:cSld>
  <p:clrMapOvr>
    <a:masterClrMapping/>
  </p:clrMapOvr>
  <p:transition spd="slow" advClick="0">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B03D2E4-F8AB-4D42-9FBD-2ADF5A0E2D9C}"/>
              </a:ext>
            </a:extLst>
          </p:cNvPr>
          <p:cNvSpPr>
            <a:spLocks noGrp="1"/>
          </p:cNvSpPr>
          <p:nvPr>
            <p:ph type="title"/>
          </p:nvPr>
        </p:nvSpPr>
        <p:spPr>
          <a:xfrm>
            <a:off x="628650" y="365125"/>
            <a:ext cx="7886700" cy="1325563"/>
          </a:xfrm>
          <a:prstGeom prst="rect">
            <a:avLst/>
          </a:prstGeom>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2DE5EE9F-A017-4AA2-BCC2-FCE2DD32F3B0}"/>
              </a:ext>
            </a:extLst>
          </p:cNvPr>
          <p:cNvSpPr>
            <a:spLocks noGrp="1"/>
          </p:cNvSpPr>
          <p:nvPr>
            <p:ph type="body" orient="vert" idx="1"/>
          </p:nvPr>
        </p:nvSpPr>
        <p:spPr>
          <a:xfrm>
            <a:off x="628650" y="1825625"/>
            <a:ext cx="7886700" cy="4351338"/>
          </a:xfrm>
          <a:prstGeom prst="rect">
            <a:avLst/>
          </a:prstGeom>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p>
        </p:txBody>
      </p:sp>
    </p:spTree>
    <p:extLst>
      <p:ext uri="{BB962C8B-B14F-4D97-AF65-F5344CB8AC3E}">
        <p14:creationId xmlns:p14="http://schemas.microsoft.com/office/powerpoint/2010/main" val="1603090788"/>
      </p:ext>
    </p:extLst>
  </p:cSld>
  <p:clrMapOvr>
    <a:masterClrMapping/>
  </p:clrMapOvr>
  <p:transition spd="slow" advClick="0">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B4FBBDFB-E2AF-453C-8707-4E87A4E5E085}"/>
              </a:ext>
            </a:extLst>
          </p:cNvPr>
          <p:cNvSpPr>
            <a:spLocks noGrp="1"/>
          </p:cNvSpPr>
          <p:nvPr>
            <p:ph type="title" orient="vert"/>
          </p:nvPr>
        </p:nvSpPr>
        <p:spPr>
          <a:xfrm>
            <a:off x="6543675" y="365125"/>
            <a:ext cx="1971675" cy="5811838"/>
          </a:xfrm>
          <a:prstGeom prst="rect">
            <a:avLst/>
          </a:prstGeo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402D66E3-7B5F-42DF-B4F5-EA8FEF730503}"/>
              </a:ext>
            </a:extLst>
          </p:cNvPr>
          <p:cNvSpPr>
            <a:spLocks noGrp="1"/>
          </p:cNvSpPr>
          <p:nvPr>
            <p:ph type="body" orient="vert" idx="1"/>
          </p:nvPr>
        </p:nvSpPr>
        <p:spPr>
          <a:xfrm>
            <a:off x="628650" y="365125"/>
            <a:ext cx="5762625" cy="5811838"/>
          </a:xfrm>
          <a:prstGeom prst="rect">
            <a:avLst/>
          </a:prstGeom>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p>
        </p:txBody>
      </p:sp>
    </p:spTree>
    <p:extLst>
      <p:ext uri="{BB962C8B-B14F-4D97-AF65-F5344CB8AC3E}">
        <p14:creationId xmlns:p14="http://schemas.microsoft.com/office/powerpoint/2010/main" val="2635311237"/>
      </p:ext>
    </p:extLst>
  </p:cSld>
  <p:clrMapOvr>
    <a:masterClrMapping/>
  </p:clrMapOvr>
  <p:transition spd="slow" advClick="0">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reserve="1">
  <p:cSld name="Contenido">
    <p:spTree>
      <p:nvGrpSpPr>
        <p:cNvPr id="1" name=""/>
        <p:cNvGrpSpPr/>
        <p:nvPr/>
      </p:nvGrpSpPr>
      <p:grpSpPr>
        <a:xfrm>
          <a:off x="0" y="0"/>
          <a:ext cx="0" cy="0"/>
          <a:chOff x="0" y="0"/>
          <a:chExt cx="0" cy="0"/>
        </a:xfrm>
      </p:grpSpPr>
      <p:sp>
        <p:nvSpPr>
          <p:cNvPr id="2" name="Marcador de contenido 1">
            <a:extLst>
              <a:ext uri="{FF2B5EF4-FFF2-40B4-BE49-F238E27FC236}">
                <a16:creationId xmlns:a16="http://schemas.microsoft.com/office/drawing/2014/main" id="{19C75C76-521C-46A2-A28E-9B9F313EE54F}"/>
              </a:ext>
            </a:extLst>
          </p:cNvPr>
          <p:cNvSpPr>
            <a:spLocks noGrp="1"/>
          </p:cNvSpPr>
          <p:nvPr>
            <p:ph/>
          </p:nvPr>
        </p:nvSpPr>
        <p:spPr>
          <a:xfrm>
            <a:off x="628650" y="365125"/>
            <a:ext cx="7886700" cy="5811838"/>
          </a:xfrm>
          <a:prstGeom prst="rect">
            <a:avLst/>
          </a:prstGeo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p>
        </p:txBody>
      </p:sp>
    </p:spTree>
    <p:extLst>
      <p:ext uri="{BB962C8B-B14F-4D97-AF65-F5344CB8AC3E}">
        <p14:creationId xmlns:p14="http://schemas.microsoft.com/office/powerpoint/2010/main" val="1696768449"/>
      </p:ext>
    </p:extLst>
  </p:cSld>
  <p:clrMapOvr>
    <a:masterClrMapping/>
  </p:clrMapOvr>
  <p:transition spd="slow" advClick="0">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5" name="Rectangle 11">
            <a:extLst>
              <a:ext uri="{FF2B5EF4-FFF2-40B4-BE49-F238E27FC236}">
                <a16:creationId xmlns:a16="http://schemas.microsoft.com/office/drawing/2014/main" id="{70723253-22EE-492A-B378-E817C115C776}"/>
              </a:ext>
            </a:extLst>
          </p:cNvPr>
          <p:cNvSpPr>
            <a:spLocks noChangeArrowheads="1"/>
          </p:cNvSpPr>
          <p:nvPr userDrawn="1"/>
        </p:nvSpPr>
        <p:spPr bwMode="auto">
          <a:xfrm>
            <a:off x="0" y="0"/>
            <a:ext cx="9144000" cy="6858000"/>
          </a:xfrm>
          <a:prstGeom prst="rect">
            <a:avLst/>
          </a:prstGeom>
          <a:solidFill>
            <a:schemeClr val="tx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pic>
        <p:nvPicPr>
          <p:cNvPr id="1034" name="Picture 10" descr="Fondo1">
            <a:extLst>
              <a:ext uri="{FF2B5EF4-FFF2-40B4-BE49-F238E27FC236}">
                <a16:creationId xmlns:a16="http://schemas.microsoft.com/office/drawing/2014/main" id="{E873B81D-35C0-4F5A-BCFC-C625CF8DE76E}"/>
              </a:ext>
            </a:extLst>
          </p:cNvPr>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0" y="333375"/>
            <a:ext cx="9144000" cy="6229350"/>
          </a:xfrm>
          <a:prstGeom prst="rect">
            <a:avLst/>
          </a:prstGeom>
          <a:noFill/>
          <a:extLst>
            <a:ext uri="{909E8E84-426E-40DD-AFC4-6F175D3DCCD1}">
              <a14:hiddenFill xmlns:a14="http://schemas.microsoft.com/office/drawing/2010/main">
                <a:solidFill>
                  <a:srgbClr val="FFFFFF"/>
                </a:solidFill>
              </a14:hiddenFill>
            </a:ext>
          </a:extLst>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ransition spd="slow" advClick="0">
    <p:fade/>
  </p:transition>
  <p:txStyles>
    <p:titleStyle>
      <a:lvl1pPr algn="ctr" rtl="0" fontAlgn="base">
        <a:spcBef>
          <a:spcPct val="0"/>
        </a:spcBef>
        <a:spcAft>
          <a:spcPct val="0"/>
        </a:spcAft>
        <a:defRPr sz="4400" kern="12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anose="020B0604020202020204" pitchFamily="34" charset="0"/>
        </a:defRPr>
      </a:lvl2pPr>
      <a:lvl3pPr algn="ctr" rtl="0" fontAlgn="base">
        <a:spcBef>
          <a:spcPct val="0"/>
        </a:spcBef>
        <a:spcAft>
          <a:spcPct val="0"/>
        </a:spcAft>
        <a:defRPr sz="4400">
          <a:solidFill>
            <a:schemeClr val="tx2"/>
          </a:solidFill>
          <a:latin typeface="Arial" panose="020B0604020202020204" pitchFamily="34" charset="0"/>
        </a:defRPr>
      </a:lvl3pPr>
      <a:lvl4pPr algn="ctr" rtl="0" fontAlgn="base">
        <a:spcBef>
          <a:spcPct val="0"/>
        </a:spcBef>
        <a:spcAft>
          <a:spcPct val="0"/>
        </a:spcAft>
        <a:defRPr sz="4400">
          <a:solidFill>
            <a:schemeClr val="tx2"/>
          </a:solidFill>
          <a:latin typeface="Arial" panose="020B0604020202020204" pitchFamily="34" charset="0"/>
        </a:defRPr>
      </a:lvl4pPr>
      <a:lvl5pPr algn="ctr" rtl="0" fontAlgn="base">
        <a:spcBef>
          <a:spcPct val="0"/>
        </a:spcBef>
        <a:spcAft>
          <a:spcPct val="0"/>
        </a:spcAft>
        <a:defRPr sz="4400">
          <a:solidFill>
            <a:schemeClr val="tx2"/>
          </a:solidFill>
          <a:latin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defRPr>
      </a:lvl9pPr>
    </p:titleStyle>
    <p:body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indent="-285750" algn="l" rtl="0" fontAlgn="base">
        <a:spcBef>
          <a:spcPct val="20000"/>
        </a:spcBef>
        <a:spcAft>
          <a:spcPct val="0"/>
        </a:spcAft>
        <a:buChar char="–"/>
        <a:defRPr sz="2800" kern="1200">
          <a:solidFill>
            <a:schemeClr val="tx1"/>
          </a:solidFill>
          <a:latin typeface="+mn-lt"/>
          <a:ea typeface="+mn-ea"/>
          <a:cs typeface="+mn-cs"/>
        </a:defRPr>
      </a:lvl2pPr>
      <a:lvl3pPr marL="1143000" indent="-228600" algn="l" rtl="0" fontAlgn="base">
        <a:spcBef>
          <a:spcPct val="20000"/>
        </a:spcBef>
        <a:spcAft>
          <a:spcPct val="0"/>
        </a:spcAft>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slideLayout" Target="../slideLayouts/slideLayout4.xml"/><Relationship Id="rId1" Type="http://schemas.openxmlformats.org/officeDocument/2006/relationships/audio" Target="file:///C:\Documents%20and%20Settings\Carlos%20Recio\Mis%20documentos\NuevoEstePC\FuenteGorda\05%20Pista%205.mp3" TargetMode="Externa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 Target="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8" Type="http://schemas.openxmlformats.org/officeDocument/2006/relationships/slide" Target="slide10.xml"/><Relationship Id="rId3" Type="http://schemas.openxmlformats.org/officeDocument/2006/relationships/slide" Target="slide5.xml"/><Relationship Id="rId7" Type="http://schemas.openxmlformats.org/officeDocument/2006/relationships/slide" Target="slide9.xml"/><Relationship Id="rId2" Type="http://schemas.openxmlformats.org/officeDocument/2006/relationships/slide" Target="slide11.xml"/><Relationship Id="rId1" Type="http://schemas.openxmlformats.org/officeDocument/2006/relationships/slideLayout" Target="../slideLayouts/slideLayout1.xml"/><Relationship Id="rId6" Type="http://schemas.openxmlformats.org/officeDocument/2006/relationships/slide" Target="slide8.xml"/><Relationship Id="rId5" Type="http://schemas.openxmlformats.org/officeDocument/2006/relationships/slide" Target="slide7.xml"/><Relationship Id="rId4" Type="http://schemas.openxmlformats.org/officeDocument/2006/relationships/slide" Target="slide6.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 Target="slide6.xml"/><Relationship Id="rId1" Type="http://schemas.openxmlformats.org/officeDocument/2006/relationships/slideLayout" Target="../slideLayouts/slideLayout2.xml"/><Relationship Id="rId6" Type="http://schemas.openxmlformats.org/officeDocument/2006/relationships/slide" Target="slide5.xml"/><Relationship Id="rId5" Type="http://schemas.openxmlformats.org/officeDocument/2006/relationships/image" Target="../media/image8.jpeg"/><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slide" Target="slide7.xml"/><Relationship Id="rId1" Type="http://schemas.openxmlformats.org/officeDocument/2006/relationships/slideLayout" Target="../slideLayouts/slideLayout4.xml"/><Relationship Id="rId5" Type="http://schemas.openxmlformats.org/officeDocument/2006/relationships/slide" Target="slide5.xml"/><Relationship Id="rId4" Type="http://schemas.openxmlformats.org/officeDocument/2006/relationships/image" Target="../media/image10.jpeg"/></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slide" Target="slide8.xml"/><Relationship Id="rId1" Type="http://schemas.openxmlformats.org/officeDocument/2006/relationships/slideLayout" Target="../slideLayouts/slideLayout2.xml"/><Relationship Id="rId4" Type="http://schemas.openxmlformats.org/officeDocument/2006/relationships/slide" Target="slide5.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slide" Target="slide9.xml"/><Relationship Id="rId1" Type="http://schemas.openxmlformats.org/officeDocument/2006/relationships/slideLayout" Target="../slideLayouts/slideLayout2.xml"/><Relationship Id="rId5" Type="http://schemas.openxmlformats.org/officeDocument/2006/relationships/slide" Target="slide5.xml"/><Relationship Id="rId4" Type="http://schemas.openxmlformats.org/officeDocument/2006/relationships/slide" Target="slide8.xml"/></Relationships>
</file>

<file path=ppt/slides/_rels/slide10.xml.rels><?xml version="1.0" encoding="UTF-8" standalone="yes"?>
<Relationships xmlns="http://schemas.openxmlformats.org/package/2006/relationships"><Relationship Id="rId3" Type="http://schemas.openxmlformats.org/officeDocument/2006/relationships/slide" Target="slide8.xml"/><Relationship Id="rId2" Type="http://schemas.openxmlformats.org/officeDocument/2006/relationships/slide" Target="slide9.xml"/><Relationship Id="rId1" Type="http://schemas.openxmlformats.org/officeDocument/2006/relationships/slideLayout" Target="../slideLayouts/slideLayout2.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slide" Target="slide5.xml"/></Relationships>
</file>

<file path=ppt/slides/_rels/slide11.xml.rels><?xml version="1.0" encoding="UTF-8" standalone="yes"?>
<Relationships xmlns="http://schemas.openxmlformats.org/package/2006/relationships"><Relationship Id="rId3" Type="http://schemas.openxmlformats.org/officeDocument/2006/relationships/hyperlink" Target="http://www.carlosrecio.com/" TargetMode="External"/><Relationship Id="rId2" Type="http://schemas.openxmlformats.org/officeDocument/2006/relationships/slideLayout" Target="../slideLayouts/slideLayout2.xml"/><Relationship Id="rId1" Type="http://schemas.openxmlformats.org/officeDocument/2006/relationships/audio" Target="file:///C:\Documents%20and%20Settings\Carlos%20Recio\Mis%20documentos\NuevoEstePC\FuenteGorda\05%20Pista%205.mp3" TargetMode="External"/><Relationship Id="rId5" Type="http://schemas.openxmlformats.org/officeDocument/2006/relationships/image" Target="../media/image3.png"/><Relationship Id="rId4" Type="http://schemas.openxmlformats.org/officeDocument/2006/relationships/hyperlink" Target="http://www.lafuentegorda.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83" name="Rectangle 19">
            <a:hlinkClick r:id="rId3" action="ppaction://hlinksldjump"/>
            <a:extLst>
              <a:ext uri="{FF2B5EF4-FFF2-40B4-BE49-F238E27FC236}">
                <a16:creationId xmlns:a16="http://schemas.microsoft.com/office/drawing/2014/main" id="{64ABB80E-7E77-4595-BB93-9DAEDEBF23F3}"/>
              </a:ext>
            </a:extLst>
          </p:cNvPr>
          <p:cNvSpPr>
            <a:spLocks noChangeArrowheads="1"/>
          </p:cNvSpPr>
          <p:nvPr/>
        </p:nvSpPr>
        <p:spPr bwMode="auto">
          <a:xfrm>
            <a:off x="0" y="0"/>
            <a:ext cx="9144000" cy="6858000"/>
          </a:xfrm>
          <a:prstGeom prst="rect">
            <a:avLst/>
          </a:prstGeom>
          <a:solidFill>
            <a:srgbClr val="0033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11271" name="Rectangle 7">
            <a:extLst>
              <a:ext uri="{FF2B5EF4-FFF2-40B4-BE49-F238E27FC236}">
                <a16:creationId xmlns:a16="http://schemas.microsoft.com/office/drawing/2014/main" id="{65331E12-A06B-4EA4-B2C9-BB57F3C86706}"/>
              </a:ext>
            </a:extLst>
          </p:cNvPr>
          <p:cNvSpPr>
            <a:spLocks noChangeArrowheads="1"/>
          </p:cNvSpPr>
          <p:nvPr/>
        </p:nvSpPr>
        <p:spPr bwMode="auto">
          <a:xfrm>
            <a:off x="457200" y="333375"/>
            <a:ext cx="8229600" cy="647700"/>
          </a:xfrm>
          <a:prstGeom prst="rect">
            <a:avLst/>
          </a:prstGeom>
          <a:noFill/>
          <a:ln>
            <a:noFill/>
          </a:ln>
          <a:effectLst>
            <a:outerShdw dist="17961" dir="2700000" algn="ctr" rotWithShape="0">
              <a:schemeClr val="tx2">
                <a:alpha val="50000"/>
              </a:scheme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marL="342900" indent="-3429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fontAlgn="base">
              <a:spcBef>
                <a:spcPct val="20000"/>
              </a:spcBef>
              <a:spcAft>
                <a:spcPct val="0"/>
              </a:spcAft>
              <a:buChar char="»"/>
              <a:defRPr sz="2000">
                <a:solidFill>
                  <a:schemeClr val="tx1"/>
                </a:solidFill>
                <a:latin typeface="Arial" panose="020B0604020202020204" pitchFamily="34" charset="0"/>
              </a:defRPr>
            </a:lvl6pPr>
            <a:lvl7pPr marL="2971800" indent="-228600" fontAlgn="base">
              <a:spcBef>
                <a:spcPct val="20000"/>
              </a:spcBef>
              <a:spcAft>
                <a:spcPct val="0"/>
              </a:spcAft>
              <a:buChar char="»"/>
              <a:defRPr sz="2000">
                <a:solidFill>
                  <a:schemeClr val="tx1"/>
                </a:solidFill>
                <a:latin typeface="Arial" panose="020B0604020202020204" pitchFamily="34" charset="0"/>
              </a:defRPr>
            </a:lvl7pPr>
            <a:lvl8pPr marL="3429000" indent="-228600" fontAlgn="base">
              <a:spcBef>
                <a:spcPct val="20000"/>
              </a:spcBef>
              <a:spcAft>
                <a:spcPct val="0"/>
              </a:spcAft>
              <a:buChar char="»"/>
              <a:defRPr sz="2000">
                <a:solidFill>
                  <a:schemeClr val="tx1"/>
                </a:solidFill>
                <a:latin typeface="Arial" panose="020B0604020202020204" pitchFamily="34" charset="0"/>
              </a:defRPr>
            </a:lvl8pPr>
            <a:lvl9pPr marL="3886200" indent="-228600" fontAlgn="base">
              <a:spcBef>
                <a:spcPct val="20000"/>
              </a:spcBef>
              <a:spcAft>
                <a:spcPct val="0"/>
              </a:spcAft>
              <a:buChar char="»"/>
              <a:defRPr sz="2000">
                <a:solidFill>
                  <a:schemeClr val="tx1"/>
                </a:solidFill>
                <a:latin typeface="Arial" panose="020B0604020202020204" pitchFamily="34" charset="0"/>
              </a:defRPr>
            </a:lvl9pPr>
          </a:lstStyle>
          <a:p>
            <a:pPr>
              <a:buFontTx/>
              <a:buNone/>
            </a:pPr>
            <a:r>
              <a:rPr lang="es-ES_tradnl" altLang="es-ES">
                <a:solidFill>
                  <a:srgbClr val="FF6600"/>
                </a:solidFill>
              </a:rPr>
              <a:t>Navas de Estena hace 450 millones de años</a:t>
            </a:r>
            <a:endParaRPr lang="es-ES_tradnl" altLang="es-ES" sz="2400">
              <a:solidFill>
                <a:srgbClr val="800000"/>
              </a:solidFill>
            </a:endParaRPr>
          </a:p>
        </p:txBody>
      </p:sp>
      <p:sp>
        <p:nvSpPr>
          <p:cNvPr id="11272" name="Text Box 8">
            <a:extLst>
              <a:ext uri="{FF2B5EF4-FFF2-40B4-BE49-F238E27FC236}">
                <a16:creationId xmlns:a16="http://schemas.microsoft.com/office/drawing/2014/main" id="{46A9C579-9108-479A-BDDE-8307CE9AFDDD}"/>
              </a:ext>
            </a:extLst>
          </p:cNvPr>
          <p:cNvSpPr txBox="1">
            <a:spLocks noChangeArrowheads="1"/>
          </p:cNvSpPr>
          <p:nvPr/>
        </p:nvSpPr>
        <p:spPr bwMode="auto">
          <a:xfrm>
            <a:off x="755650" y="1341438"/>
            <a:ext cx="7848600" cy="1190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s-ES_tradnl" altLang="es-ES">
                <a:solidFill>
                  <a:srgbClr val="FF9900"/>
                </a:solidFill>
                <a:latin typeface="Trebuchet MS" panose="020B0603020202020204" pitchFamily="34" charset="0"/>
              </a:rPr>
              <a:t>Les presentamos una sencilla introducción a la fauna que vivó en Navas de Estena hace unos 450 millones de años, en la era Primaria, cuando los mares cubrían el territorio que más tarde conformaría los Montes de Toledo.</a:t>
            </a:r>
          </a:p>
        </p:txBody>
      </p:sp>
      <p:sp>
        <p:nvSpPr>
          <p:cNvPr id="11273" name="Text Box 9">
            <a:extLst>
              <a:ext uri="{FF2B5EF4-FFF2-40B4-BE49-F238E27FC236}">
                <a16:creationId xmlns:a16="http://schemas.microsoft.com/office/drawing/2014/main" id="{C33A0D48-5361-43F1-A8BA-A6A073D6F6B7}"/>
              </a:ext>
            </a:extLst>
          </p:cNvPr>
          <p:cNvSpPr txBox="1">
            <a:spLocks noChangeArrowheads="1"/>
          </p:cNvSpPr>
          <p:nvPr/>
        </p:nvSpPr>
        <p:spPr bwMode="auto">
          <a:xfrm>
            <a:off x="755650" y="3141663"/>
            <a:ext cx="78486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s-ES_tradnl" altLang="es-ES">
                <a:solidFill>
                  <a:srgbClr val="FF9900"/>
                </a:solidFill>
                <a:latin typeface="Trebuchet MS" panose="020B0603020202020204" pitchFamily="34" charset="0"/>
              </a:rPr>
              <a:t>Nos encontramos en los bordes del continente Gondwana, en un océano de zonas  cercanas al polo sur.</a:t>
            </a:r>
          </a:p>
        </p:txBody>
      </p:sp>
      <p:pic>
        <p:nvPicPr>
          <p:cNvPr id="11281" name="Picture 17" descr="Globo">
            <a:extLst>
              <a:ext uri="{FF2B5EF4-FFF2-40B4-BE49-F238E27FC236}">
                <a16:creationId xmlns:a16="http://schemas.microsoft.com/office/drawing/2014/main" id="{55D333C3-2918-4E2E-9636-68229AEE6FF2}"/>
              </a:ext>
            </a:extLst>
          </p:cNvPr>
          <p:cNvPicPr>
            <a:picLocks noGrp="1" noChangeAspect="1" noChangeArrowheads="1"/>
          </p:cNvPicPr>
          <p:nvPr>
            <p:ph sz="half" idx="2"/>
          </p:nvPr>
        </p:nvPicPr>
        <p:blipFill>
          <a:blip r:embed="rId4">
            <a:extLst>
              <a:ext uri="{28A0092B-C50C-407E-A947-70E740481C1C}">
                <a14:useLocalDpi xmlns:a14="http://schemas.microsoft.com/office/drawing/2010/main" val="0"/>
              </a:ext>
            </a:extLst>
          </a:blip>
          <a:srcRect/>
          <a:stretch>
            <a:fillRect/>
          </a:stretch>
        </p:blipFill>
        <p:spPr bwMode="auto">
          <a:xfrm>
            <a:off x="6443663" y="4221163"/>
            <a:ext cx="1622425" cy="1622425"/>
          </a:xfr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284" name="Line 20">
            <a:extLst>
              <a:ext uri="{FF2B5EF4-FFF2-40B4-BE49-F238E27FC236}">
                <a16:creationId xmlns:a16="http://schemas.microsoft.com/office/drawing/2014/main" id="{FD18B18A-FA4E-4C24-BFB9-1EC8B9A0D4AE}"/>
              </a:ext>
            </a:extLst>
          </p:cNvPr>
          <p:cNvSpPr>
            <a:spLocks noChangeShapeType="1"/>
          </p:cNvSpPr>
          <p:nvPr/>
        </p:nvSpPr>
        <p:spPr bwMode="auto">
          <a:xfrm>
            <a:off x="3995738" y="3716338"/>
            <a:ext cx="3097212" cy="1225550"/>
          </a:xfrm>
          <a:prstGeom prst="line">
            <a:avLst/>
          </a:prstGeom>
          <a:noFill/>
          <a:ln w="28575">
            <a:solidFill>
              <a:srgbClr val="FF0000"/>
            </a:solidFill>
            <a:round/>
            <a:headEnd/>
            <a:tailEnd type="oval"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a:p>
        </p:txBody>
      </p:sp>
      <p:sp>
        <p:nvSpPr>
          <p:cNvPr id="11289" name="AutoShape 25">
            <a:hlinkClick r:id="" action="ppaction://hlinkshowjump?jump=nextslide" highlightClick="1"/>
            <a:extLst>
              <a:ext uri="{FF2B5EF4-FFF2-40B4-BE49-F238E27FC236}">
                <a16:creationId xmlns:a16="http://schemas.microsoft.com/office/drawing/2014/main" id="{45F42020-E0B0-46FB-B167-2DC91812864F}"/>
              </a:ext>
            </a:extLst>
          </p:cNvPr>
          <p:cNvSpPr>
            <a:spLocks noChangeArrowheads="1"/>
          </p:cNvSpPr>
          <p:nvPr/>
        </p:nvSpPr>
        <p:spPr bwMode="auto">
          <a:xfrm>
            <a:off x="8532813" y="6310313"/>
            <a:ext cx="360362" cy="358775"/>
          </a:xfrm>
          <a:prstGeom prst="actionButtonForwardNext">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pic>
        <p:nvPicPr>
          <p:cNvPr id="11291" name="05 Pista 5.mp3">
            <a:hlinkClick r:id="" action="ppaction://media"/>
            <a:extLst>
              <a:ext uri="{FF2B5EF4-FFF2-40B4-BE49-F238E27FC236}">
                <a16:creationId xmlns:a16="http://schemas.microsoft.com/office/drawing/2014/main" id="{A028ABA3-33E1-463D-8EE2-D726344CBF52}"/>
              </a:ext>
            </a:extLst>
          </p:cNvPr>
          <p:cNvPicPr>
            <a:picLocks noRot="1" noChangeAspect="1" noChangeArrowheads="1"/>
          </p:cNvPicPr>
          <p:nvPr>
            <a:audioFile r:link="rId1"/>
          </p:nvPr>
        </p:nvPicPr>
        <p:blipFill>
          <a:blip r:embed="rId5">
            <a:extLst>
              <a:ext uri="{28A0092B-C50C-407E-A947-70E740481C1C}">
                <a14:useLocalDpi xmlns:a14="http://schemas.microsoft.com/office/drawing/2010/main" val="0"/>
              </a:ext>
            </a:extLst>
          </a:blip>
          <a:srcRect/>
          <a:stretch>
            <a:fillRect/>
          </a:stretch>
        </p:blipFill>
        <p:spPr bwMode="auto">
          <a:xfrm>
            <a:off x="-1116013" y="4005263"/>
            <a:ext cx="304800" cy="3048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advClick="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9" presetClass="entr" presetSubtype="0" fill="hold" grpId="0" nodeType="withEffect">
                                  <p:stCondLst>
                                    <p:cond delay="0"/>
                                  </p:stCondLst>
                                  <p:childTnLst>
                                    <p:set>
                                      <p:cBhvr>
                                        <p:cTn id="6" dur="1" fill="hold">
                                          <p:stCondLst>
                                            <p:cond delay="0"/>
                                          </p:stCondLst>
                                        </p:cTn>
                                        <p:tgtEl>
                                          <p:spTgt spid="11271">
                                            <p:txEl>
                                              <p:pRg st="0" end="0"/>
                                            </p:txEl>
                                          </p:spTgt>
                                        </p:tgtEl>
                                        <p:attrNameLst>
                                          <p:attrName>style.visibility</p:attrName>
                                        </p:attrNameLst>
                                      </p:cBhvr>
                                      <p:to>
                                        <p:strVal val="visible"/>
                                      </p:to>
                                    </p:set>
                                    <p:anim calcmode="lin" valueType="num">
                                      <p:cBhvr>
                                        <p:cTn id="7" dur="1000" fill="hold"/>
                                        <p:tgtEl>
                                          <p:spTgt spid="11271">
                                            <p:txEl>
                                              <p:pRg st="0" end="0"/>
                                            </p:txEl>
                                          </p:spTgt>
                                        </p:tgtEl>
                                        <p:attrNameLst>
                                          <p:attrName>ppt_x</p:attrName>
                                        </p:attrNameLst>
                                      </p:cBhvr>
                                      <p:tavLst>
                                        <p:tav tm="0">
                                          <p:val>
                                            <p:strVal val="#ppt_x-.2"/>
                                          </p:val>
                                        </p:tav>
                                        <p:tav tm="100000">
                                          <p:val>
                                            <p:strVal val="#ppt_x"/>
                                          </p:val>
                                        </p:tav>
                                      </p:tavLst>
                                    </p:anim>
                                    <p:anim calcmode="lin" valueType="num">
                                      <p:cBhvr>
                                        <p:cTn id="8" dur="1000" fill="hold"/>
                                        <p:tgtEl>
                                          <p:spTgt spid="11271">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9" dur="1000"/>
                                        <p:tgtEl>
                                          <p:spTgt spid="11271">
                                            <p:txEl>
                                              <p:pRg st="0" end="0"/>
                                            </p:txEl>
                                          </p:spTgt>
                                        </p:tgtEl>
                                      </p:cBhvr>
                                    </p:animEffect>
                                  </p:childTnLst>
                                </p:cTn>
                              </p:par>
                              <p:par>
                                <p:cTn id="10" presetID="1" presetClass="mediacall" presetSubtype="0" fill="hold" nodeType="withEffect">
                                  <p:stCondLst>
                                    <p:cond delay="0"/>
                                  </p:stCondLst>
                                  <p:childTnLst>
                                    <p:cmd type="call" cmd="playFrom(0.0)">
                                      <p:cBhvr>
                                        <p:cTn id="11" dur="296777" fill="hold"/>
                                        <p:tgtEl>
                                          <p:spTgt spid="11291"/>
                                        </p:tgtEl>
                                      </p:cBhvr>
                                    </p:cmd>
                                  </p:childTnLst>
                                </p:cTn>
                              </p:par>
                            </p:childTnLst>
                          </p:cTn>
                        </p:par>
                        <p:par>
                          <p:cTn id="12" fill="hold" nodeType="afterGroup">
                            <p:stCondLst>
                              <p:cond delay="1000"/>
                            </p:stCondLst>
                            <p:childTnLst>
                              <p:par>
                                <p:cTn id="13" presetID="27" presetClass="entr" presetSubtype="0" fill="hold" grpId="0" nodeType="afterEffect">
                                  <p:stCondLst>
                                    <p:cond delay="500"/>
                                  </p:stCondLst>
                                  <p:iterate type="lt">
                                    <p:tmPct val="50000"/>
                                  </p:iterate>
                                  <p:childTnLst>
                                    <p:set>
                                      <p:cBhvr>
                                        <p:cTn id="14" dur="1" fill="hold">
                                          <p:stCondLst>
                                            <p:cond delay="0"/>
                                          </p:stCondLst>
                                        </p:cTn>
                                        <p:tgtEl>
                                          <p:spTgt spid="11272"/>
                                        </p:tgtEl>
                                        <p:attrNameLst>
                                          <p:attrName>style.visibility</p:attrName>
                                        </p:attrNameLst>
                                      </p:cBhvr>
                                      <p:to>
                                        <p:strVal val="visible"/>
                                      </p:to>
                                    </p:set>
                                    <p:anim calcmode="discrete" valueType="clr">
                                      <p:cBhvr override="childStyle">
                                        <p:cTn id="15" dur="80"/>
                                        <p:tgtEl>
                                          <p:spTgt spid="11272"/>
                                        </p:tgtEl>
                                        <p:attrNameLst>
                                          <p:attrName>style.color</p:attrName>
                                        </p:attrNameLst>
                                      </p:cBhvr>
                                      <p:tavLst>
                                        <p:tav tm="0">
                                          <p:val>
                                            <p:clrVal>
                                              <a:schemeClr val="accent2"/>
                                            </p:clrVal>
                                          </p:val>
                                        </p:tav>
                                        <p:tav tm="50000">
                                          <p:val>
                                            <p:clrVal>
                                              <a:schemeClr val="hlink"/>
                                            </p:clrVal>
                                          </p:val>
                                        </p:tav>
                                      </p:tavLst>
                                    </p:anim>
                                    <p:anim calcmode="discrete" valueType="clr">
                                      <p:cBhvr>
                                        <p:cTn id="16" dur="80"/>
                                        <p:tgtEl>
                                          <p:spTgt spid="11272"/>
                                        </p:tgtEl>
                                        <p:attrNameLst>
                                          <p:attrName>fillcolor</p:attrName>
                                        </p:attrNameLst>
                                      </p:cBhvr>
                                      <p:tavLst>
                                        <p:tav tm="0">
                                          <p:val>
                                            <p:clrVal>
                                              <a:schemeClr val="accent2"/>
                                            </p:clrVal>
                                          </p:val>
                                        </p:tav>
                                        <p:tav tm="50000">
                                          <p:val>
                                            <p:clrVal>
                                              <a:schemeClr val="hlink"/>
                                            </p:clrVal>
                                          </p:val>
                                        </p:tav>
                                      </p:tavLst>
                                    </p:anim>
                                    <p:set>
                                      <p:cBhvr>
                                        <p:cTn id="17" dur="80"/>
                                        <p:tgtEl>
                                          <p:spTgt spid="11272"/>
                                        </p:tgtEl>
                                        <p:attrNameLst>
                                          <p:attrName>fill.type</p:attrName>
                                        </p:attrNameLst>
                                      </p:cBhvr>
                                      <p:to>
                                        <p:strVal val="solid"/>
                                      </p:to>
                                    </p:set>
                                  </p:childTnLst>
                                </p:cTn>
                              </p:par>
                            </p:childTnLst>
                          </p:cTn>
                        </p:par>
                        <p:par>
                          <p:cTn id="18" fill="hold" nodeType="afterGroup">
                            <p:stCondLst>
                              <p:cond delay="8820"/>
                            </p:stCondLst>
                            <p:childTnLst>
                              <p:par>
                                <p:cTn id="19" presetID="27" presetClass="entr" presetSubtype="0" fill="hold" grpId="0" nodeType="afterEffect">
                                  <p:stCondLst>
                                    <p:cond delay="500"/>
                                  </p:stCondLst>
                                  <p:iterate type="lt">
                                    <p:tmPct val="50000"/>
                                  </p:iterate>
                                  <p:childTnLst>
                                    <p:set>
                                      <p:cBhvr>
                                        <p:cTn id="20" dur="1" fill="hold">
                                          <p:stCondLst>
                                            <p:cond delay="0"/>
                                          </p:stCondLst>
                                        </p:cTn>
                                        <p:tgtEl>
                                          <p:spTgt spid="11273"/>
                                        </p:tgtEl>
                                        <p:attrNameLst>
                                          <p:attrName>style.visibility</p:attrName>
                                        </p:attrNameLst>
                                      </p:cBhvr>
                                      <p:to>
                                        <p:strVal val="visible"/>
                                      </p:to>
                                    </p:set>
                                    <p:anim calcmode="discrete" valueType="clr">
                                      <p:cBhvr override="childStyle">
                                        <p:cTn id="21" dur="80"/>
                                        <p:tgtEl>
                                          <p:spTgt spid="11273"/>
                                        </p:tgtEl>
                                        <p:attrNameLst>
                                          <p:attrName>style.color</p:attrName>
                                        </p:attrNameLst>
                                      </p:cBhvr>
                                      <p:tavLst>
                                        <p:tav tm="0">
                                          <p:val>
                                            <p:clrVal>
                                              <a:schemeClr val="accent2"/>
                                            </p:clrVal>
                                          </p:val>
                                        </p:tav>
                                        <p:tav tm="50000">
                                          <p:val>
                                            <p:clrVal>
                                              <a:schemeClr val="hlink"/>
                                            </p:clrVal>
                                          </p:val>
                                        </p:tav>
                                      </p:tavLst>
                                    </p:anim>
                                    <p:anim calcmode="discrete" valueType="clr">
                                      <p:cBhvr>
                                        <p:cTn id="22" dur="80"/>
                                        <p:tgtEl>
                                          <p:spTgt spid="11273"/>
                                        </p:tgtEl>
                                        <p:attrNameLst>
                                          <p:attrName>fillcolor</p:attrName>
                                        </p:attrNameLst>
                                      </p:cBhvr>
                                      <p:tavLst>
                                        <p:tav tm="0">
                                          <p:val>
                                            <p:clrVal>
                                              <a:schemeClr val="accent2"/>
                                            </p:clrVal>
                                          </p:val>
                                        </p:tav>
                                        <p:tav tm="50000">
                                          <p:val>
                                            <p:clrVal>
                                              <a:schemeClr val="hlink"/>
                                            </p:clrVal>
                                          </p:val>
                                        </p:tav>
                                      </p:tavLst>
                                    </p:anim>
                                    <p:set>
                                      <p:cBhvr>
                                        <p:cTn id="23" dur="80"/>
                                        <p:tgtEl>
                                          <p:spTgt spid="11273"/>
                                        </p:tgtEl>
                                        <p:attrNameLst>
                                          <p:attrName>fill.type</p:attrName>
                                        </p:attrNameLst>
                                      </p:cBhvr>
                                      <p:to>
                                        <p:strVal val="solid"/>
                                      </p:to>
                                    </p:set>
                                  </p:childTnLst>
                                </p:cTn>
                              </p:par>
                            </p:childTnLst>
                          </p:cTn>
                        </p:par>
                        <p:par>
                          <p:cTn id="24" fill="hold" nodeType="afterGroup">
                            <p:stCondLst>
                              <p:cond delay="12640"/>
                            </p:stCondLst>
                            <p:childTnLst>
                              <p:par>
                                <p:cTn id="25" presetID="10" presetClass="entr" presetSubtype="0" fill="hold" nodeType="afterEffect">
                                  <p:stCondLst>
                                    <p:cond delay="0"/>
                                  </p:stCondLst>
                                  <p:childTnLst>
                                    <p:set>
                                      <p:cBhvr>
                                        <p:cTn id="26" dur="1" fill="hold">
                                          <p:stCondLst>
                                            <p:cond delay="0"/>
                                          </p:stCondLst>
                                        </p:cTn>
                                        <p:tgtEl>
                                          <p:spTgt spid="11281"/>
                                        </p:tgtEl>
                                        <p:attrNameLst>
                                          <p:attrName>style.visibility</p:attrName>
                                        </p:attrNameLst>
                                      </p:cBhvr>
                                      <p:to>
                                        <p:strVal val="visible"/>
                                      </p:to>
                                    </p:set>
                                    <p:animEffect transition="in" filter="fade">
                                      <p:cBhvr>
                                        <p:cTn id="27" dur="3000"/>
                                        <p:tgtEl>
                                          <p:spTgt spid="11281"/>
                                        </p:tgtEl>
                                      </p:cBhvr>
                                    </p:animEffect>
                                  </p:childTnLst>
                                </p:cTn>
                              </p:par>
                            </p:childTnLst>
                          </p:cTn>
                        </p:par>
                        <p:par>
                          <p:cTn id="28" fill="hold" nodeType="afterGroup">
                            <p:stCondLst>
                              <p:cond delay="15640"/>
                            </p:stCondLst>
                            <p:childTnLst>
                              <p:par>
                                <p:cTn id="29" presetID="10" presetClass="entr" presetSubtype="0" fill="hold" nodeType="afterEffect">
                                  <p:stCondLst>
                                    <p:cond delay="0"/>
                                  </p:stCondLst>
                                  <p:childTnLst>
                                    <p:set>
                                      <p:cBhvr>
                                        <p:cTn id="30" dur="1" fill="hold">
                                          <p:stCondLst>
                                            <p:cond delay="0"/>
                                          </p:stCondLst>
                                        </p:cTn>
                                        <p:tgtEl>
                                          <p:spTgt spid="11284"/>
                                        </p:tgtEl>
                                        <p:attrNameLst>
                                          <p:attrName>style.visibility</p:attrName>
                                        </p:attrNameLst>
                                      </p:cBhvr>
                                      <p:to>
                                        <p:strVal val="visible"/>
                                      </p:to>
                                    </p:set>
                                    <p:animEffect transition="in" filter="fade">
                                      <p:cBhvr>
                                        <p:cTn id="31" dur="500"/>
                                        <p:tgtEl>
                                          <p:spTgt spid="11284"/>
                                        </p:tgtEl>
                                      </p:cBhvr>
                                    </p:animEffect>
                                  </p:childTnLst>
                                </p:cTn>
                              </p:par>
                            </p:childTnLst>
                          </p:cTn>
                        </p:par>
                        <p:par>
                          <p:cTn id="32" fill="hold" nodeType="afterGroup">
                            <p:stCondLst>
                              <p:cond delay="16140"/>
                            </p:stCondLst>
                            <p:childTnLst>
                              <p:par>
                                <p:cTn id="33" presetID="10" presetClass="entr" presetSubtype="0" fill="hold" nodeType="afterEffect">
                                  <p:stCondLst>
                                    <p:cond delay="0"/>
                                  </p:stCondLst>
                                  <p:childTnLst>
                                    <p:set>
                                      <p:cBhvr>
                                        <p:cTn id="34" dur="1" fill="hold">
                                          <p:stCondLst>
                                            <p:cond delay="0"/>
                                          </p:stCondLst>
                                        </p:cTn>
                                        <p:tgtEl>
                                          <p:spTgt spid="11289"/>
                                        </p:tgtEl>
                                        <p:attrNameLst>
                                          <p:attrName>style.visibility</p:attrName>
                                        </p:attrNameLst>
                                      </p:cBhvr>
                                      <p:to>
                                        <p:strVal val="visible"/>
                                      </p:to>
                                    </p:set>
                                    <p:animEffect transition="in" filter="fade">
                                      <p:cBhvr>
                                        <p:cTn id="35" dur="1000"/>
                                        <p:tgtEl>
                                          <p:spTgt spid="11289"/>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numSld="100">
                <p:cTn id="36" fill="hold" display="0">
                  <p:stCondLst>
                    <p:cond delay="indefinite"/>
                  </p:stCondLst>
                  <p:endCondLst>
                    <p:cond evt="onPrev" delay="0">
                      <p:tgtEl>
                        <p:sldTgt/>
                      </p:tgtEl>
                    </p:cond>
                    <p:cond evt="onStopAudio" delay="0">
                      <p:tgtEl>
                        <p:sldTgt/>
                      </p:tgtEl>
                    </p:cond>
                  </p:endCondLst>
                </p:cTn>
                <p:tgtEl>
                  <p:spTgt spid="11291"/>
                </p:tgtEl>
              </p:cMediaNode>
            </p:audio>
          </p:childTnLst>
        </p:cTn>
      </p:par>
    </p:tnLst>
    <p:bldLst>
      <p:bldP spid="11271" grpId="0" build="allAtOnce"/>
      <p:bldP spid="11272" grpId="0"/>
      <p:bldP spid="11273"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7" name="Rectangle 11">
            <a:hlinkClick r:id="rId2" action="ppaction://hlinksldjump"/>
            <a:extLst>
              <a:ext uri="{FF2B5EF4-FFF2-40B4-BE49-F238E27FC236}">
                <a16:creationId xmlns:a16="http://schemas.microsoft.com/office/drawing/2014/main" id="{D3635DD8-460C-4D3D-A513-30A5604840F5}"/>
              </a:ext>
            </a:extLst>
          </p:cNvPr>
          <p:cNvSpPr>
            <a:spLocks noChangeArrowheads="1"/>
          </p:cNvSpPr>
          <p:nvPr/>
        </p:nvSpPr>
        <p:spPr bwMode="auto">
          <a:xfrm>
            <a:off x="0" y="0"/>
            <a:ext cx="9144000" cy="6858000"/>
          </a:xfrm>
          <a:prstGeom prst="rect">
            <a:avLst/>
          </a:prstGeom>
          <a:solidFill>
            <a:srgbClr val="0033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spcBef>
                <a:spcPct val="50000"/>
              </a:spcBef>
            </a:pPr>
            <a:endParaRPr lang="es-ES_tradnl" altLang="es-ES">
              <a:solidFill>
                <a:srgbClr val="FF9900"/>
              </a:solidFill>
            </a:endParaRPr>
          </a:p>
          <a:p>
            <a:pPr algn="ctr"/>
            <a:endParaRPr lang="es-ES_tradnl" altLang="es-ES"/>
          </a:p>
        </p:txBody>
      </p:sp>
      <p:sp>
        <p:nvSpPr>
          <p:cNvPr id="14341" name="Rectangle 5">
            <a:extLst>
              <a:ext uri="{FF2B5EF4-FFF2-40B4-BE49-F238E27FC236}">
                <a16:creationId xmlns:a16="http://schemas.microsoft.com/office/drawing/2014/main" id="{1720FB10-67C3-4A29-879A-E445D38CB905}"/>
              </a:ext>
            </a:extLst>
          </p:cNvPr>
          <p:cNvSpPr>
            <a:spLocks noChangeArrowheads="1"/>
          </p:cNvSpPr>
          <p:nvPr/>
        </p:nvSpPr>
        <p:spPr bwMode="auto">
          <a:xfrm>
            <a:off x="457200" y="333375"/>
            <a:ext cx="8229600" cy="647700"/>
          </a:xfrm>
          <a:prstGeom prst="rect">
            <a:avLst/>
          </a:prstGeom>
          <a:noFill/>
          <a:ln>
            <a:noFill/>
          </a:ln>
          <a:effectLst>
            <a:outerShdw dist="17961" dir="2700000" algn="ctr" rotWithShape="0">
              <a:schemeClr val="tx2">
                <a:alpha val="50000"/>
              </a:scheme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marL="342900" indent="-3429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fontAlgn="base">
              <a:spcBef>
                <a:spcPct val="20000"/>
              </a:spcBef>
              <a:spcAft>
                <a:spcPct val="0"/>
              </a:spcAft>
              <a:buChar char="»"/>
              <a:defRPr sz="2000">
                <a:solidFill>
                  <a:schemeClr val="tx1"/>
                </a:solidFill>
                <a:latin typeface="Arial" panose="020B0604020202020204" pitchFamily="34" charset="0"/>
              </a:defRPr>
            </a:lvl6pPr>
            <a:lvl7pPr marL="2971800" indent="-228600" fontAlgn="base">
              <a:spcBef>
                <a:spcPct val="20000"/>
              </a:spcBef>
              <a:spcAft>
                <a:spcPct val="0"/>
              </a:spcAft>
              <a:buChar char="»"/>
              <a:defRPr sz="2000">
                <a:solidFill>
                  <a:schemeClr val="tx1"/>
                </a:solidFill>
                <a:latin typeface="Arial" panose="020B0604020202020204" pitchFamily="34" charset="0"/>
              </a:defRPr>
            </a:lvl7pPr>
            <a:lvl8pPr marL="3429000" indent="-228600" fontAlgn="base">
              <a:spcBef>
                <a:spcPct val="20000"/>
              </a:spcBef>
              <a:spcAft>
                <a:spcPct val="0"/>
              </a:spcAft>
              <a:buChar char="»"/>
              <a:defRPr sz="2000">
                <a:solidFill>
                  <a:schemeClr val="tx1"/>
                </a:solidFill>
                <a:latin typeface="Arial" panose="020B0604020202020204" pitchFamily="34" charset="0"/>
              </a:defRPr>
            </a:lvl8pPr>
            <a:lvl9pPr marL="3886200" indent="-228600" fontAlgn="base">
              <a:spcBef>
                <a:spcPct val="20000"/>
              </a:spcBef>
              <a:spcAft>
                <a:spcPct val="0"/>
              </a:spcAft>
              <a:buChar char="»"/>
              <a:defRPr sz="2000">
                <a:solidFill>
                  <a:schemeClr val="tx1"/>
                </a:solidFill>
                <a:latin typeface="Arial" panose="020B0604020202020204" pitchFamily="34" charset="0"/>
              </a:defRPr>
            </a:lvl9pPr>
          </a:lstStyle>
          <a:p>
            <a:pPr>
              <a:buFontTx/>
              <a:buNone/>
            </a:pPr>
            <a:r>
              <a:rPr lang="es-ES_tradnl" altLang="es-ES">
                <a:solidFill>
                  <a:srgbClr val="FF6600"/>
                </a:solidFill>
              </a:rPr>
              <a:t>Navas de Estena hace 450 millones de años</a:t>
            </a:r>
            <a:endParaRPr lang="es-ES_tradnl" altLang="es-ES" sz="2400">
              <a:solidFill>
                <a:srgbClr val="800000"/>
              </a:solidFill>
            </a:endParaRPr>
          </a:p>
        </p:txBody>
      </p:sp>
      <p:pic>
        <p:nvPicPr>
          <p:cNvPr id="14348" name="Picture 12" descr="paleoambiente cambrico">
            <a:extLst>
              <a:ext uri="{FF2B5EF4-FFF2-40B4-BE49-F238E27FC236}">
                <a16:creationId xmlns:a16="http://schemas.microsoft.com/office/drawing/2014/main" id="{6AB59237-57E4-4472-AF7C-3561B94AA3BC}"/>
              </a:ext>
            </a:extLst>
          </p:cNvPr>
          <p:cNvPicPr>
            <a:picLocks noGrp="1" noChangeAspect="1" noChangeArrowheads="1"/>
          </p:cNvPicPr>
          <p:nvPr>
            <p:ph/>
          </p:nvPr>
        </p:nvPicPr>
        <p:blipFill>
          <a:blip r:embed="rId3">
            <a:lum bright="-6000" contrast="30000"/>
            <a:extLst>
              <a:ext uri="{28A0092B-C50C-407E-A947-70E740481C1C}">
                <a14:useLocalDpi xmlns:a14="http://schemas.microsoft.com/office/drawing/2010/main" val="0"/>
              </a:ext>
            </a:extLst>
          </a:blip>
          <a:srcRect l="1031" b="8710"/>
          <a:stretch>
            <a:fillRect/>
          </a:stretch>
        </p:blipFill>
        <p:spPr bwMode="auto">
          <a:xfrm>
            <a:off x="1619250" y="2565400"/>
            <a:ext cx="5851525" cy="3863975"/>
          </a:xfr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571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350" name="Text Box 14">
            <a:extLst>
              <a:ext uri="{FF2B5EF4-FFF2-40B4-BE49-F238E27FC236}">
                <a16:creationId xmlns:a16="http://schemas.microsoft.com/office/drawing/2014/main" id="{8E86AC97-C508-4114-A7EA-A81163F3DA97}"/>
              </a:ext>
            </a:extLst>
          </p:cNvPr>
          <p:cNvSpPr txBox="1">
            <a:spLocks noChangeArrowheads="1"/>
          </p:cNvSpPr>
          <p:nvPr/>
        </p:nvSpPr>
        <p:spPr bwMode="auto">
          <a:xfrm>
            <a:off x="684213" y="1085850"/>
            <a:ext cx="3095625" cy="915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s-ES_tradnl" altLang="es-ES">
                <a:solidFill>
                  <a:srgbClr val="FF9900"/>
                </a:solidFill>
                <a:latin typeface="Trebuchet MS" panose="020B0603020202020204" pitchFamily="34" charset="0"/>
              </a:rPr>
              <a:t>En tierra firme no existía vegetación, por lo tanto la erosión era muy intensa. </a:t>
            </a:r>
          </a:p>
        </p:txBody>
      </p:sp>
      <p:sp>
        <p:nvSpPr>
          <p:cNvPr id="14351" name="Text Box 15">
            <a:extLst>
              <a:ext uri="{FF2B5EF4-FFF2-40B4-BE49-F238E27FC236}">
                <a16:creationId xmlns:a16="http://schemas.microsoft.com/office/drawing/2014/main" id="{21997006-1C9C-4C4C-BA24-1D325DBCFD13}"/>
              </a:ext>
            </a:extLst>
          </p:cNvPr>
          <p:cNvSpPr txBox="1">
            <a:spLocks noChangeArrowheads="1"/>
          </p:cNvSpPr>
          <p:nvPr/>
        </p:nvSpPr>
        <p:spPr bwMode="auto">
          <a:xfrm>
            <a:off x="4932363" y="1484313"/>
            <a:ext cx="3384550" cy="915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s-ES_tradnl" altLang="es-ES">
                <a:solidFill>
                  <a:srgbClr val="FF9900"/>
                </a:solidFill>
              </a:rPr>
              <a:t>En Navas de Estena nos encontraríamos en una zona sublitoral con arrecifes</a:t>
            </a:r>
          </a:p>
        </p:txBody>
      </p:sp>
      <p:sp>
        <p:nvSpPr>
          <p:cNvPr id="14352" name="Rectangle 16">
            <a:extLst>
              <a:ext uri="{FF2B5EF4-FFF2-40B4-BE49-F238E27FC236}">
                <a16:creationId xmlns:a16="http://schemas.microsoft.com/office/drawing/2014/main" id="{34181014-36AC-4B73-BEF5-015267F995AE}"/>
              </a:ext>
            </a:extLst>
          </p:cNvPr>
          <p:cNvSpPr>
            <a:spLocks noChangeArrowheads="1"/>
          </p:cNvSpPr>
          <p:nvPr/>
        </p:nvSpPr>
        <p:spPr bwMode="auto">
          <a:xfrm>
            <a:off x="3635375" y="2565400"/>
            <a:ext cx="1546225" cy="96520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14353" name="Line 17">
            <a:extLst>
              <a:ext uri="{FF2B5EF4-FFF2-40B4-BE49-F238E27FC236}">
                <a16:creationId xmlns:a16="http://schemas.microsoft.com/office/drawing/2014/main" id="{896FE4ED-4919-41E8-9F67-16D4DB488B79}"/>
              </a:ext>
            </a:extLst>
          </p:cNvPr>
          <p:cNvSpPr>
            <a:spLocks noChangeShapeType="1"/>
          </p:cNvSpPr>
          <p:nvPr/>
        </p:nvSpPr>
        <p:spPr bwMode="auto">
          <a:xfrm>
            <a:off x="1476375" y="1989138"/>
            <a:ext cx="1511300" cy="2232025"/>
          </a:xfrm>
          <a:prstGeom prst="line">
            <a:avLst/>
          </a:prstGeom>
          <a:noFill/>
          <a:ln w="28575">
            <a:solidFill>
              <a:srgbClr val="FF0000"/>
            </a:solidFill>
            <a:round/>
            <a:headEnd/>
            <a:tailEnd type="oval"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a:p>
        </p:txBody>
      </p:sp>
      <p:grpSp>
        <p:nvGrpSpPr>
          <p:cNvPr id="14356" name="Group 20">
            <a:extLst>
              <a:ext uri="{FF2B5EF4-FFF2-40B4-BE49-F238E27FC236}">
                <a16:creationId xmlns:a16="http://schemas.microsoft.com/office/drawing/2014/main" id="{F939629E-A1E8-47A0-A1FD-B1C163FDCCDE}"/>
              </a:ext>
            </a:extLst>
          </p:cNvPr>
          <p:cNvGrpSpPr>
            <a:grpSpLocks/>
          </p:cNvGrpSpPr>
          <p:nvPr/>
        </p:nvGrpSpPr>
        <p:grpSpPr bwMode="auto">
          <a:xfrm>
            <a:off x="3624263" y="2349500"/>
            <a:ext cx="2316162" cy="2674938"/>
            <a:chOff x="2283" y="1480"/>
            <a:chExt cx="1459" cy="1685"/>
          </a:xfrm>
        </p:grpSpPr>
        <p:sp>
          <p:nvSpPr>
            <p:cNvPr id="14354" name="Line 18">
              <a:extLst>
                <a:ext uri="{FF2B5EF4-FFF2-40B4-BE49-F238E27FC236}">
                  <a16:creationId xmlns:a16="http://schemas.microsoft.com/office/drawing/2014/main" id="{0882B221-A5E2-4BE2-963C-99E1929BE07C}"/>
                </a:ext>
              </a:extLst>
            </p:cNvPr>
            <p:cNvSpPr>
              <a:spLocks noChangeShapeType="1"/>
            </p:cNvSpPr>
            <p:nvPr/>
          </p:nvSpPr>
          <p:spPr bwMode="auto">
            <a:xfrm flipH="1">
              <a:off x="3016" y="1480"/>
              <a:ext cx="726" cy="998"/>
            </a:xfrm>
            <a:prstGeom prst="line">
              <a:avLst/>
            </a:prstGeom>
            <a:noFill/>
            <a:ln w="28575">
              <a:solidFill>
                <a:srgbClr val="FF0000"/>
              </a:solidFill>
              <a:round/>
              <a:headEnd/>
              <a:tailEnd type="non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a:p>
          </p:txBody>
        </p:sp>
        <p:sp>
          <p:nvSpPr>
            <p:cNvPr id="14355" name="Freeform 19">
              <a:extLst>
                <a:ext uri="{FF2B5EF4-FFF2-40B4-BE49-F238E27FC236}">
                  <a16:creationId xmlns:a16="http://schemas.microsoft.com/office/drawing/2014/main" id="{CBD8DBEB-68A2-4E26-9514-143C9A01CB7F}"/>
                </a:ext>
              </a:extLst>
            </p:cNvPr>
            <p:cNvSpPr>
              <a:spLocks/>
            </p:cNvSpPr>
            <p:nvPr/>
          </p:nvSpPr>
          <p:spPr bwMode="auto">
            <a:xfrm>
              <a:off x="2283" y="2307"/>
              <a:ext cx="822" cy="858"/>
            </a:xfrm>
            <a:custGeom>
              <a:avLst/>
              <a:gdLst>
                <a:gd name="T0" fmla="*/ 701 w 822"/>
                <a:gd name="T1" fmla="*/ 93 h 858"/>
                <a:gd name="T2" fmla="*/ 405 w 822"/>
                <a:gd name="T3" fmla="*/ 5 h 858"/>
                <a:gd name="T4" fmla="*/ 125 w 822"/>
                <a:gd name="T5" fmla="*/ 125 h 858"/>
                <a:gd name="T6" fmla="*/ 149 w 822"/>
                <a:gd name="T7" fmla="*/ 405 h 858"/>
                <a:gd name="T8" fmla="*/ 37 w 822"/>
                <a:gd name="T9" fmla="*/ 749 h 858"/>
                <a:gd name="T10" fmla="*/ 373 w 822"/>
                <a:gd name="T11" fmla="*/ 853 h 858"/>
                <a:gd name="T12" fmla="*/ 461 w 822"/>
                <a:gd name="T13" fmla="*/ 717 h 858"/>
                <a:gd name="T14" fmla="*/ 717 w 822"/>
                <a:gd name="T15" fmla="*/ 725 h 858"/>
                <a:gd name="T16" fmla="*/ 813 w 822"/>
                <a:gd name="T17" fmla="*/ 373 h 858"/>
                <a:gd name="T18" fmla="*/ 701 w 822"/>
                <a:gd name="T19" fmla="*/ 93 h 8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22" h="858">
                  <a:moveTo>
                    <a:pt x="701" y="93"/>
                  </a:moveTo>
                  <a:cubicBezTo>
                    <a:pt x="671" y="79"/>
                    <a:pt x="501" y="0"/>
                    <a:pt x="405" y="5"/>
                  </a:cubicBezTo>
                  <a:cubicBezTo>
                    <a:pt x="309" y="10"/>
                    <a:pt x="168" y="58"/>
                    <a:pt x="125" y="125"/>
                  </a:cubicBezTo>
                  <a:cubicBezTo>
                    <a:pt x="75" y="155"/>
                    <a:pt x="164" y="301"/>
                    <a:pt x="149" y="405"/>
                  </a:cubicBezTo>
                  <a:cubicBezTo>
                    <a:pt x="134" y="509"/>
                    <a:pt x="0" y="674"/>
                    <a:pt x="37" y="749"/>
                  </a:cubicBezTo>
                  <a:cubicBezTo>
                    <a:pt x="74" y="824"/>
                    <a:pt x="302" y="858"/>
                    <a:pt x="373" y="853"/>
                  </a:cubicBezTo>
                  <a:cubicBezTo>
                    <a:pt x="392" y="854"/>
                    <a:pt x="442" y="714"/>
                    <a:pt x="461" y="717"/>
                  </a:cubicBezTo>
                  <a:cubicBezTo>
                    <a:pt x="575" y="755"/>
                    <a:pt x="492" y="734"/>
                    <a:pt x="717" y="725"/>
                  </a:cubicBezTo>
                  <a:cubicBezTo>
                    <a:pt x="776" y="668"/>
                    <a:pt x="822" y="473"/>
                    <a:pt x="813" y="373"/>
                  </a:cubicBezTo>
                  <a:cubicBezTo>
                    <a:pt x="792" y="310"/>
                    <a:pt x="758" y="145"/>
                    <a:pt x="701" y="93"/>
                  </a:cubicBezTo>
                  <a:close/>
                </a:path>
              </a:pathLst>
            </a:custGeom>
            <a:noFill/>
            <a:ln w="28575" cmpd="sng">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a:p>
          </p:txBody>
        </p:sp>
      </p:grpSp>
      <p:sp>
        <p:nvSpPr>
          <p:cNvPr id="14358" name="AutoShape 22">
            <a:hlinkClick r:id="" action="ppaction://hlinkshowjump?jump=nextslide" highlightClick="1"/>
            <a:extLst>
              <a:ext uri="{FF2B5EF4-FFF2-40B4-BE49-F238E27FC236}">
                <a16:creationId xmlns:a16="http://schemas.microsoft.com/office/drawing/2014/main" id="{99BD1338-ABC0-436D-897A-AF32AD8582D9}"/>
              </a:ext>
            </a:extLst>
          </p:cNvPr>
          <p:cNvSpPr>
            <a:spLocks noChangeArrowheads="1"/>
          </p:cNvSpPr>
          <p:nvPr/>
        </p:nvSpPr>
        <p:spPr bwMode="auto">
          <a:xfrm>
            <a:off x="8532813" y="6310313"/>
            <a:ext cx="360362" cy="358775"/>
          </a:xfrm>
          <a:prstGeom prst="actionButtonForwardNext">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Tree>
  </p:cSld>
  <p:clrMapOvr>
    <a:masterClrMapping/>
  </p:clrMapOvr>
  <p:transition spd="slow" advClick="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withEffect">
                                  <p:stCondLst>
                                    <p:cond delay="0"/>
                                  </p:stCondLst>
                                  <p:childTnLst>
                                    <p:set>
                                      <p:cBhvr>
                                        <p:cTn id="6" dur="1" fill="hold">
                                          <p:stCondLst>
                                            <p:cond delay="0"/>
                                          </p:stCondLst>
                                        </p:cTn>
                                        <p:tgtEl>
                                          <p:spTgt spid="14348"/>
                                        </p:tgtEl>
                                        <p:attrNameLst>
                                          <p:attrName>style.visibility</p:attrName>
                                        </p:attrNameLst>
                                      </p:cBhvr>
                                      <p:to>
                                        <p:strVal val="visible"/>
                                      </p:to>
                                    </p:set>
                                    <p:animEffect transition="in" filter="fade">
                                      <p:cBhvr>
                                        <p:cTn id="7" dur="1000"/>
                                        <p:tgtEl>
                                          <p:spTgt spid="14348"/>
                                        </p:tgtEl>
                                      </p:cBhvr>
                                    </p:animEffect>
                                  </p:childTnLst>
                                </p:cTn>
                              </p:par>
                              <p:par>
                                <p:cTn id="8" presetID="10" presetClass="entr" presetSubtype="0" fill="hold" nodeType="withEffect">
                                  <p:stCondLst>
                                    <p:cond delay="0"/>
                                  </p:stCondLst>
                                  <p:childTnLst>
                                    <p:set>
                                      <p:cBhvr>
                                        <p:cTn id="9" dur="1" fill="hold">
                                          <p:stCondLst>
                                            <p:cond delay="0"/>
                                          </p:stCondLst>
                                        </p:cTn>
                                        <p:tgtEl>
                                          <p:spTgt spid="14352"/>
                                        </p:tgtEl>
                                        <p:attrNameLst>
                                          <p:attrName>style.visibility</p:attrName>
                                        </p:attrNameLst>
                                      </p:cBhvr>
                                      <p:to>
                                        <p:strVal val="visible"/>
                                      </p:to>
                                    </p:set>
                                    <p:animEffect transition="in" filter="fade">
                                      <p:cBhvr>
                                        <p:cTn id="10" dur="500"/>
                                        <p:tgtEl>
                                          <p:spTgt spid="14352"/>
                                        </p:tgtEl>
                                      </p:cBhvr>
                                    </p:animEffect>
                                  </p:childTnLst>
                                </p:cTn>
                              </p:par>
                            </p:childTnLst>
                          </p:cTn>
                        </p:par>
                        <p:par>
                          <p:cTn id="11" fill="hold" nodeType="afterGroup">
                            <p:stCondLst>
                              <p:cond delay="1000"/>
                            </p:stCondLst>
                            <p:childTnLst>
                              <p:par>
                                <p:cTn id="12" presetID="27" presetClass="entr" presetSubtype="0" fill="hold" grpId="0" nodeType="afterEffect">
                                  <p:stCondLst>
                                    <p:cond delay="0"/>
                                  </p:stCondLst>
                                  <p:iterate type="lt">
                                    <p:tmPct val="50000"/>
                                  </p:iterate>
                                  <p:childTnLst>
                                    <p:set>
                                      <p:cBhvr>
                                        <p:cTn id="13" dur="1" fill="hold">
                                          <p:stCondLst>
                                            <p:cond delay="0"/>
                                          </p:stCondLst>
                                        </p:cTn>
                                        <p:tgtEl>
                                          <p:spTgt spid="14350"/>
                                        </p:tgtEl>
                                        <p:attrNameLst>
                                          <p:attrName>style.visibility</p:attrName>
                                        </p:attrNameLst>
                                      </p:cBhvr>
                                      <p:to>
                                        <p:strVal val="visible"/>
                                      </p:to>
                                    </p:set>
                                    <p:anim calcmode="discrete" valueType="clr">
                                      <p:cBhvr override="childStyle">
                                        <p:cTn id="14" dur="80"/>
                                        <p:tgtEl>
                                          <p:spTgt spid="14350"/>
                                        </p:tgtEl>
                                        <p:attrNameLst>
                                          <p:attrName>style.color</p:attrName>
                                        </p:attrNameLst>
                                      </p:cBhvr>
                                      <p:tavLst>
                                        <p:tav tm="0">
                                          <p:val>
                                            <p:clrVal>
                                              <a:schemeClr val="accent2"/>
                                            </p:clrVal>
                                          </p:val>
                                        </p:tav>
                                        <p:tav tm="50000">
                                          <p:val>
                                            <p:clrVal>
                                              <a:schemeClr val="hlink"/>
                                            </p:clrVal>
                                          </p:val>
                                        </p:tav>
                                      </p:tavLst>
                                    </p:anim>
                                    <p:anim calcmode="discrete" valueType="clr">
                                      <p:cBhvr>
                                        <p:cTn id="15" dur="80"/>
                                        <p:tgtEl>
                                          <p:spTgt spid="14350"/>
                                        </p:tgtEl>
                                        <p:attrNameLst>
                                          <p:attrName>fillcolor</p:attrName>
                                        </p:attrNameLst>
                                      </p:cBhvr>
                                      <p:tavLst>
                                        <p:tav tm="0">
                                          <p:val>
                                            <p:clrVal>
                                              <a:schemeClr val="accent2"/>
                                            </p:clrVal>
                                          </p:val>
                                        </p:tav>
                                        <p:tav tm="50000">
                                          <p:val>
                                            <p:clrVal>
                                              <a:schemeClr val="hlink"/>
                                            </p:clrVal>
                                          </p:val>
                                        </p:tav>
                                      </p:tavLst>
                                    </p:anim>
                                    <p:set>
                                      <p:cBhvr>
                                        <p:cTn id="16" dur="80"/>
                                        <p:tgtEl>
                                          <p:spTgt spid="14350"/>
                                        </p:tgtEl>
                                        <p:attrNameLst>
                                          <p:attrName>fill.type</p:attrName>
                                        </p:attrNameLst>
                                      </p:cBhvr>
                                      <p:to>
                                        <p:strVal val="solid"/>
                                      </p:to>
                                    </p:set>
                                  </p:childTnLst>
                                </p:cTn>
                              </p:par>
                            </p:childTnLst>
                          </p:cTn>
                        </p:par>
                        <p:par>
                          <p:cTn id="17" fill="hold" nodeType="afterGroup">
                            <p:stCondLst>
                              <p:cond delay="3680"/>
                            </p:stCondLst>
                            <p:childTnLst>
                              <p:par>
                                <p:cTn id="18" presetID="10" presetClass="entr" presetSubtype="0" fill="hold" nodeType="afterEffect">
                                  <p:stCondLst>
                                    <p:cond delay="0"/>
                                  </p:stCondLst>
                                  <p:childTnLst>
                                    <p:set>
                                      <p:cBhvr>
                                        <p:cTn id="19" dur="1" fill="hold">
                                          <p:stCondLst>
                                            <p:cond delay="0"/>
                                          </p:stCondLst>
                                        </p:cTn>
                                        <p:tgtEl>
                                          <p:spTgt spid="14353"/>
                                        </p:tgtEl>
                                        <p:attrNameLst>
                                          <p:attrName>style.visibility</p:attrName>
                                        </p:attrNameLst>
                                      </p:cBhvr>
                                      <p:to>
                                        <p:strVal val="visible"/>
                                      </p:to>
                                    </p:set>
                                    <p:animEffect transition="in" filter="fade">
                                      <p:cBhvr>
                                        <p:cTn id="20" dur="500"/>
                                        <p:tgtEl>
                                          <p:spTgt spid="14353"/>
                                        </p:tgtEl>
                                      </p:cBhvr>
                                    </p:animEffect>
                                  </p:childTnLst>
                                </p:cTn>
                              </p:par>
                            </p:childTnLst>
                          </p:cTn>
                        </p:par>
                        <p:par>
                          <p:cTn id="21" fill="hold" nodeType="afterGroup">
                            <p:stCondLst>
                              <p:cond delay="4180"/>
                            </p:stCondLst>
                            <p:childTnLst>
                              <p:par>
                                <p:cTn id="22" presetID="27" presetClass="entr" presetSubtype="0" fill="hold" grpId="0" nodeType="afterEffect">
                                  <p:stCondLst>
                                    <p:cond delay="1500"/>
                                  </p:stCondLst>
                                  <p:iterate type="lt">
                                    <p:tmPct val="50000"/>
                                  </p:iterate>
                                  <p:childTnLst>
                                    <p:set>
                                      <p:cBhvr>
                                        <p:cTn id="23" dur="1" fill="hold">
                                          <p:stCondLst>
                                            <p:cond delay="0"/>
                                          </p:stCondLst>
                                        </p:cTn>
                                        <p:tgtEl>
                                          <p:spTgt spid="14351"/>
                                        </p:tgtEl>
                                        <p:attrNameLst>
                                          <p:attrName>style.visibility</p:attrName>
                                        </p:attrNameLst>
                                      </p:cBhvr>
                                      <p:to>
                                        <p:strVal val="visible"/>
                                      </p:to>
                                    </p:set>
                                    <p:anim calcmode="discrete" valueType="clr">
                                      <p:cBhvr override="childStyle">
                                        <p:cTn id="24" dur="80"/>
                                        <p:tgtEl>
                                          <p:spTgt spid="14351"/>
                                        </p:tgtEl>
                                        <p:attrNameLst>
                                          <p:attrName>style.color</p:attrName>
                                        </p:attrNameLst>
                                      </p:cBhvr>
                                      <p:tavLst>
                                        <p:tav tm="0">
                                          <p:val>
                                            <p:clrVal>
                                              <a:schemeClr val="accent2"/>
                                            </p:clrVal>
                                          </p:val>
                                        </p:tav>
                                        <p:tav tm="50000">
                                          <p:val>
                                            <p:clrVal>
                                              <a:schemeClr val="hlink"/>
                                            </p:clrVal>
                                          </p:val>
                                        </p:tav>
                                      </p:tavLst>
                                    </p:anim>
                                    <p:anim calcmode="discrete" valueType="clr">
                                      <p:cBhvr>
                                        <p:cTn id="25" dur="80"/>
                                        <p:tgtEl>
                                          <p:spTgt spid="14351"/>
                                        </p:tgtEl>
                                        <p:attrNameLst>
                                          <p:attrName>fillcolor</p:attrName>
                                        </p:attrNameLst>
                                      </p:cBhvr>
                                      <p:tavLst>
                                        <p:tav tm="0">
                                          <p:val>
                                            <p:clrVal>
                                              <a:schemeClr val="accent2"/>
                                            </p:clrVal>
                                          </p:val>
                                        </p:tav>
                                        <p:tav tm="50000">
                                          <p:val>
                                            <p:clrVal>
                                              <a:schemeClr val="hlink"/>
                                            </p:clrVal>
                                          </p:val>
                                        </p:tav>
                                      </p:tavLst>
                                    </p:anim>
                                    <p:set>
                                      <p:cBhvr>
                                        <p:cTn id="26" dur="80"/>
                                        <p:tgtEl>
                                          <p:spTgt spid="14351"/>
                                        </p:tgtEl>
                                        <p:attrNameLst>
                                          <p:attrName>fill.type</p:attrName>
                                        </p:attrNameLst>
                                      </p:cBhvr>
                                      <p:to>
                                        <p:strVal val="solid"/>
                                      </p:to>
                                    </p:set>
                                  </p:childTnLst>
                                </p:cTn>
                              </p:par>
                            </p:childTnLst>
                          </p:cTn>
                        </p:par>
                        <p:par>
                          <p:cTn id="27" fill="hold" nodeType="afterGroup">
                            <p:stCondLst>
                              <p:cond delay="8240"/>
                            </p:stCondLst>
                            <p:childTnLst>
                              <p:par>
                                <p:cTn id="28" presetID="10" presetClass="entr" presetSubtype="0" fill="hold" nodeType="afterEffect">
                                  <p:stCondLst>
                                    <p:cond delay="0"/>
                                  </p:stCondLst>
                                  <p:childTnLst>
                                    <p:set>
                                      <p:cBhvr>
                                        <p:cTn id="29" dur="1" fill="hold">
                                          <p:stCondLst>
                                            <p:cond delay="0"/>
                                          </p:stCondLst>
                                        </p:cTn>
                                        <p:tgtEl>
                                          <p:spTgt spid="14356"/>
                                        </p:tgtEl>
                                        <p:attrNameLst>
                                          <p:attrName>style.visibility</p:attrName>
                                        </p:attrNameLst>
                                      </p:cBhvr>
                                      <p:to>
                                        <p:strVal val="visible"/>
                                      </p:to>
                                    </p:set>
                                    <p:animEffect transition="in" filter="fade">
                                      <p:cBhvr>
                                        <p:cTn id="30" dur="500"/>
                                        <p:tgtEl>
                                          <p:spTgt spid="14356"/>
                                        </p:tgtEl>
                                      </p:cBhvr>
                                    </p:animEffect>
                                  </p:childTnLst>
                                </p:cTn>
                              </p:par>
                            </p:childTnLst>
                          </p:cTn>
                        </p:par>
                        <p:par>
                          <p:cTn id="31" fill="hold" nodeType="afterGroup">
                            <p:stCondLst>
                              <p:cond delay="8740"/>
                            </p:stCondLst>
                            <p:childTnLst>
                              <p:par>
                                <p:cTn id="32" presetID="10" presetClass="entr" presetSubtype="0" fill="hold" nodeType="afterEffect">
                                  <p:stCondLst>
                                    <p:cond delay="0"/>
                                  </p:stCondLst>
                                  <p:childTnLst>
                                    <p:set>
                                      <p:cBhvr>
                                        <p:cTn id="33" dur="1" fill="hold">
                                          <p:stCondLst>
                                            <p:cond delay="0"/>
                                          </p:stCondLst>
                                        </p:cTn>
                                        <p:tgtEl>
                                          <p:spTgt spid="14358"/>
                                        </p:tgtEl>
                                        <p:attrNameLst>
                                          <p:attrName>style.visibility</p:attrName>
                                        </p:attrNameLst>
                                      </p:cBhvr>
                                      <p:to>
                                        <p:strVal val="visible"/>
                                      </p:to>
                                    </p:set>
                                    <p:animEffect transition="in" filter="fade">
                                      <p:cBhvr>
                                        <p:cTn id="34" dur="1000"/>
                                        <p:tgtEl>
                                          <p:spTgt spid="143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50" grpId="0"/>
      <p:bldP spid="14351"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62" name="Rectangle 6">
            <a:extLst>
              <a:ext uri="{FF2B5EF4-FFF2-40B4-BE49-F238E27FC236}">
                <a16:creationId xmlns:a16="http://schemas.microsoft.com/office/drawing/2014/main" id="{4CAA2386-76CE-4534-9DE1-36169D8CE681}"/>
              </a:ext>
            </a:extLst>
          </p:cNvPr>
          <p:cNvSpPr>
            <a:spLocks noGrp="1" noChangeArrowheads="1"/>
          </p:cNvSpPr>
          <p:nvPr>
            <p:ph type="title"/>
          </p:nvPr>
        </p:nvSpPr>
        <p:spPr bwMode="auto">
          <a:xfrm>
            <a:off x="457200" y="274638"/>
            <a:ext cx="8229600" cy="1143000"/>
          </a:xfr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s-ES" altLang="es-ES"/>
          </a:p>
        </p:txBody>
      </p:sp>
      <p:sp>
        <p:nvSpPr>
          <p:cNvPr id="19460" name="Rectangle 4">
            <a:extLst>
              <a:ext uri="{FF2B5EF4-FFF2-40B4-BE49-F238E27FC236}">
                <a16:creationId xmlns:a16="http://schemas.microsoft.com/office/drawing/2014/main" id="{6E390576-EE20-4BDA-8DE4-BEFF903F0628}"/>
              </a:ext>
            </a:extLst>
          </p:cNvPr>
          <p:cNvSpPr>
            <a:spLocks noChangeArrowheads="1"/>
          </p:cNvSpPr>
          <p:nvPr/>
        </p:nvSpPr>
        <p:spPr bwMode="auto">
          <a:xfrm>
            <a:off x="0" y="0"/>
            <a:ext cx="9144000" cy="6858000"/>
          </a:xfrm>
          <a:prstGeom prst="rect">
            <a:avLst/>
          </a:prstGeom>
          <a:solidFill>
            <a:srgbClr val="0033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pic>
        <p:nvPicPr>
          <p:cNvPr id="19461" name="Picture 5" descr="05practica navas50">
            <a:extLst>
              <a:ext uri="{FF2B5EF4-FFF2-40B4-BE49-F238E27FC236}">
                <a16:creationId xmlns:a16="http://schemas.microsoft.com/office/drawing/2014/main" id="{5AB1311F-53B9-4C28-88E2-818A773570C9}"/>
              </a:ext>
            </a:extLst>
          </p:cNvPr>
          <p:cNvPicPr>
            <a:picLocks noGrp="1" noChangeAspect="1" noChangeArrowheads="1"/>
          </p:cNvPicPr>
          <p:nvPr>
            <p:ph idx="1"/>
          </p:nvPr>
        </p:nvPicPr>
        <p:blipFill>
          <a:blip r:embed="rId2">
            <a:lum bright="-12000" contrast="6000"/>
            <a:extLst>
              <a:ext uri="{28A0092B-C50C-407E-A947-70E740481C1C}">
                <a14:useLocalDpi xmlns:a14="http://schemas.microsoft.com/office/drawing/2010/main" val="0"/>
              </a:ext>
            </a:extLst>
          </a:blip>
          <a:srcRect/>
          <a:stretch>
            <a:fillRect/>
          </a:stretch>
        </p:blipFill>
        <p:spPr bwMode="auto">
          <a:xfrm>
            <a:off x="5219700" y="1628775"/>
            <a:ext cx="3394075" cy="4525963"/>
          </a:xfr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464" name="Rectangle 8">
            <a:extLst>
              <a:ext uri="{FF2B5EF4-FFF2-40B4-BE49-F238E27FC236}">
                <a16:creationId xmlns:a16="http://schemas.microsoft.com/office/drawing/2014/main" id="{4FE807E4-5EC6-4EBB-B541-BE5572A72920}"/>
              </a:ext>
            </a:extLst>
          </p:cNvPr>
          <p:cNvSpPr>
            <a:spLocks noChangeArrowheads="1"/>
          </p:cNvSpPr>
          <p:nvPr/>
        </p:nvSpPr>
        <p:spPr bwMode="auto">
          <a:xfrm>
            <a:off x="457200" y="333375"/>
            <a:ext cx="8229600" cy="647700"/>
          </a:xfrm>
          <a:prstGeom prst="rect">
            <a:avLst/>
          </a:prstGeom>
          <a:noFill/>
          <a:ln>
            <a:noFill/>
          </a:ln>
          <a:effectLst>
            <a:outerShdw dist="17961" dir="2700000" algn="ctr" rotWithShape="0">
              <a:schemeClr val="tx2">
                <a:alpha val="50000"/>
              </a:scheme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marL="342900" indent="-3429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fontAlgn="base">
              <a:spcBef>
                <a:spcPct val="20000"/>
              </a:spcBef>
              <a:spcAft>
                <a:spcPct val="0"/>
              </a:spcAft>
              <a:buChar char="»"/>
              <a:defRPr sz="2000">
                <a:solidFill>
                  <a:schemeClr val="tx1"/>
                </a:solidFill>
                <a:latin typeface="Arial" panose="020B0604020202020204" pitchFamily="34" charset="0"/>
              </a:defRPr>
            </a:lvl6pPr>
            <a:lvl7pPr marL="2971800" indent="-228600" fontAlgn="base">
              <a:spcBef>
                <a:spcPct val="20000"/>
              </a:spcBef>
              <a:spcAft>
                <a:spcPct val="0"/>
              </a:spcAft>
              <a:buChar char="»"/>
              <a:defRPr sz="2000">
                <a:solidFill>
                  <a:schemeClr val="tx1"/>
                </a:solidFill>
                <a:latin typeface="Arial" panose="020B0604020202020204" pitchFamily="34" charset="0"/>
              </a:defRPr>
            </a:lvl7pPr>
            <a:lvl8pPr marL="3429000" indent="-228600" fontAlgn="base">
              <a:spcBef>
                <a:spcPct val="20000"/>
              </a:spcBef>
              <a:spcAft>
                <a:spcPct val="0"/>
              </a:spcAft>
              <a:buChar char="»"/>
              <a:defRPr sz="2000">
                <a:solidFill>
                  <a:schemeClr val="tx1"/>
                </a:solidFill>
                <a:latin typeface="Arial" panose="020B0604020202020204" pitchFamily="34" charset="0"/>
              </a:defRPr>
            </a:lvl8pPr>
            <a:lvl9pPr marL="3886200" indent="-228600" fontAlgn="base">
              <a:spcBef>
                <a:spcPct val="20000"/>
              </a:spcBef>
              <a:spcAft>
                <a:spcPct val="0"/>
              </a:spcAft>
              <a:buChar char="»"/>
              <a:defRPr sz="2000">
                <a:solidFill>
                  <a:schemeClr val="tx1"/>
                </a:solidFill>
                <a:latin typeface="Arial" panose="020B0604020202020204" pitchFamily="34" charset="0"/>
              </a:defRPr>
            </a:lvl9pPr>
          </a:lstStyle>
          <a:p>
            <a:pPr>
              <a:buFontTx/>
              <a:buNone/>
            </a:pPr>
            <a:r>
              <a:rPr lang="es-ES_tradnl" altLang="es-ES">
                <a:solidFill>
                  <a:srgbClr val="FF6600"/>
                </a:solidFill>
              </a:rPr>
              <a:t>Navas de Estena hace 450 millones de años</a:t>
            </a:r>
            <a:endParaRPr lang="es-ES_tradnl" altLang="es-ES" sz="2400">
              <a:solidFill>
                <a:srgbClr val="800000"/>
              </a:solidFill>
            </a:endParaRPr>
          </a:p>
        </p:txBody>
      </p:sp>
      <p:sp>
        <p:nvSpPr>
          <p:cNvPr id="19465" name="Text Box 9">
            <a:extLst>
              <a:ext uri="{FF2B5EF4-FFF2-40B4-BE49-F238E27FC236}">
                <a16:creationId xmlns:a16="http://schemas.microsoft.com/office/drawing/2014/main" id="{767F23F8-3999-4553-942D-F2EF78CA0FC9}"/>
              </a:ext>
            </a:extLst>
          </p:cNvPr>
          <p:cNvSpPr txBox="1">
            <a:spLocks noChangeArrowheads="1"/>
          </p:cNvSpPr>
          <p:nvPr/>
        </p:nvSpPr>
        <p:spPr bwMode="auto">
          <a:xfrm>
            <a:off x="684213" y="1628775"/>
            <a:ext cx="4175125" cy="39385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s-ES_tradnl" altLang="es-ES">
                <a:solidFill>
                  <a:srgbClr val="FF9900"/>
                </a:solidFill>
                <a:latin typeface="Trebuchet MS" panose="020B0603020202020204" pitchFamily="34" charset="0"/>
              </a:rPr>
              <a:t>Hoy en día encontramos los sedimentos paleozoicos convertidos en pizarras negras con abundantes fósiles.</a:t>
            </a:r>
          </a:p>
          <a:p>
            <a:pPr>
              <a:spcBef>
                <a:spcPct val="50000"/>
              </a:spcBef>
            </a:pPr>
            <a:endParaRPr lang="es-ES_tradnl" altLang="es-ES">
              <a:solidFill>
                <a:srgbClr val="FF9900"/>
              </a:solidFill>
              <a:latin typeface="Trebuchet MS" panose="020B0603020202020204" pitchFamily="34" charset="0"/>
            </a:endParaRPr>
          </a:p>
          <a:p>
            <a:pPr>
              <a:spcBef>
                <a:spcPct val="50000"/>
              </a:spcBef>
            </a:pPr>
            <a:r>
              <a:rPr lang="es-ES_tradnl" altLang="es-ES">
                <a:solidFill>
                  <a:srgbClr val="FF9900"/>
                </a:solidFill>
                <a:latin typeface="Trebuchet MS" panose="020B0603020202020204" pitchFamily="34" charset="0"/>
              </a:rPr>
              <a:t>Dentro de los estratos de pizarras podemos encontrar niveles más duros y compactos: “turbiditas”, rocas que se formaron por arrastre de gran cantidad de material en corrientes marinas de semientos que nos hablan de las grandes avenidas de materiales procedentes del continente.</a:t>
            </a:r>
          </a:p>
        </p:txBody>
      </p:sp>
      <p:grpSp>
        <p:nvGrpSpPr>
          <p:cNvPr id="19468" name="Group 12">
            <a:extLst>
              <a:ext uri="{FF2B5EF4-FFF2-40B4-BE49-F238E27FC236}">
                <a16:creationId xmlns:a16="http://schemas.microsoft.com/office/drawing/2014/main" id="{25F22B5F-9DD0-4B1E-AE0F-4656B14A5EFB}"/>
              </a:ext>
            </a:extLst>
          </p:cNvPr>
          <p:cNvGrpSpPr>
            <a:grpSpLocks/>
          </p:cNvGrpSpPr>
          <p:nvPr/>
        </p:nvGrpSpPr>
        <p:grpSpPr bwMode="auto">
          <a:xfrm>
            <a:off x="4716463" y="4005263"/>
            <a:ext cx="2160587" cy="1368425"/>
            <a:chOff x="2971" y="2523"/>
            <a:chExt cx="1361" cy="862"/>
          </a:xfrm>
        </p:grpSpPr>
        <p:sp>
          <p:nvSpPr>
            <p:cNvPr id="19466" name="Line 10">
              <a:extLst>
                <a:ext uri="{FF2B5EF4-FFF2-40B4-BE49-F238E27FC236}">
                  <a16:creationId xmlns:a16="http://schemas.microsoft.com/office/drawing/2014/main" id="{15B55C10-8986-4CD9-B8A0-8780AF2F3CFB}"/>
                </a:ext>
              </a:extLst>
            </p:cNvPr>
            <p:cNvSpPr>
              <a:spLocks noChangeShapeType="1"/>
            </p:cNvSpPr>
            <p:nvPr/>
          </p:nvSpPr>
          <p:spPr bwMode="auto">
            <a:xfrm>
              <a:off x="2971" y="2523"/>
              <a:ext cx="1361" cy="0"/>
            </a:xfrm>
            <a:prstGeom prst="line">
              <a:avLst/>
            </a:prstGeom>
            <a:noFill/>
            <a:ln w="28575">
              <a:solidFill>
                <a:srgbClr val="FF0000"/>
              </a:solidFill>
              <a:round/>
              <a:headEnd/>
              <a:tailEnd type="oval"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a:p>
          </p:txBody>
        </p:sp>
        <p:sp>
          <p:nvSpPr>
            <p:cNvPr id="19467" name="Line 11">
              <a:extLst>
                <a:ext uri="{FF2B5EF4-FFF2-40B4-BE49-F238E27FC236}">
                  <a16:creationId xmlns:a16="http://schemas.microsoft.com/office/drawing/2014/main" id="{96AF2B5A-D40F-4BE4-BA8B-932A0CEB1955}"/>
                </a:ext>
              </a:extLst>
            </p:cNvPr>
            <p:cNvSpPr>
              <a:spLocks noChangeShapeType="1"/>
            </p:cNvSpPr>
            <p:nvPr/>
          </p:nvSpPr>
          <p:spPr bwMode="auto">
            <a:xfrm>
              <a:off x="2971" y="2523"/>
              <a:ext cx="1270" cy="862"/>
            </a:xfrm>
            <a:prstGeom prst="line">
              <a:avLst/>
            </a:prstGeom>
            <a:noFill/>
            <a:ln w="28575">
              <a:solidFill>
                <a:srgbClr val="FF0000"/>
              </a:solidFill>
              <a:round/>
              <a:headEnd/>
              <a:tailEnd type="oval"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a:p>
          </p:txBody>
        </p:sp>
      </p:grpSp>
      <p:sp>
        <p:nvSpPr>
          <p:cNvPr id="19470" name="AutoShape 14">
            <a:hlinkClick r:id="" action="ppaction://hlinkshowjump?jump=nextslide" highlightClick="1"/>
            <a:extLst>
              <a:ext uri="{FF2B5EF4-FFF2-40B4-BE49-F238E27FC236}">
                <a16:creationId xmlns:a16="http://schemas.microsoft.com/office/drawing/2014/main" id="{73E4F8FB-C51D-4E42-8F70-7EC2312D89EF}"/>
              </a:ext>
            </a:extLst>
          </p:cNvPr>
          <p:cNvSpPr>
            <a:spLocks noChangeArrowheads="1"/>
          </p:cNvSpPr>
          <p:nvPr/>
        </p:nvSpPr>
        <p:spPr bwMode="auto">
          <a:xfrm>
            <a:off x="8532813" y="6310313"/>
            <a:ext cx="360362" cy="358775"/>
          </a:xfrm>
          <a:prstGeom prst="actionButtonForwardNext">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Tree>
  </p:cSld>
  <p:clrMapOvr>
    <a:masterClrMapping/>
  </p:clrMapOvr>
  <p:transition spd="slow" advClick="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withEffect">
                                  <p:stCondLst>
                                    <p:cond delay="0"/>
                                  </p:stCondLst>
                                  <p:childTnLst>
                                    <p:set>
                                      <p:cBhvr>
                                        <p:cTn id="6" dur="1" fill="hold">
                                          <p:stCondLst>
                                            <p:cond delay="0"/>
                                          </p:stCondLst>
                                        </p:cTn>
                                        <p:tgtEl>
                                          <p:spTgt spid="19461"/>
                                        </p:tgtEl>
                                        <p:attrNameLst>
                                          <p:attrName>style.visibility</p:attrName>
                                        </p:attrNameLst>
                                      </p:cBhvr>
                                      <p:to>
                                        <p:strVal val="visible"/>
                                      </p:to>
                                    </p:set>
                                    <p:animEffect transition="in" filter="fade">
                                      <p:cBhvr>
                                        <p:cTn id="7" dur="500"/>
                                        <p:tgtEl>
                                          <p:spTgt spid="19461"/>
                                        </p:tgtEl>
                                      </p:cBhvr>
                                    </p:animEffect>
                                  </p:childTnLst>
                                </p:cTn>
                              </p:par>
                            </p:childTnLst>
                          </p:cTn>
                        </p:par>
                        <p:par>
                          <p:cTn id="8" fill="hold" nodeType="afterGroup">
                            <p:stCondLst>
                              <p:cond delay="500"/>
                            </p:stCondLst>
                            <p:childTnLst>
                              <p:par>
                                <p:cTn id="9" presetID="27" presetClass="entr" presetSubtype="0" fill="hold" grpId="0" nodeType="afterEffect">
                                  <p:stCondLst>
                                    <p:cond delay="0"/>
                                  </p:stCondLst>
                                  <p:iterate type="lt">
                                    <p:tmPct val="50000"/>
                                  </p:iterate>
                                  <p:childTnLst>
                                    <p:set>
                                      <p:cBhvr>
                                        <p:cTn id="10" dur="1" fill="hold">
                                          <p:stCondLst>
                                            <p:cond delay="0"/>
                                          </p:stCondLst>
                                        </p:cTn>
                                        <p:tgtEl>
                                          <p:spTgt spid="19465"/>
                                        </p:tgtEl>
                                        <p:attrNameLst>
                                          <p:attrName>style.visibility</p:attrName>
                                        </p:attrNameLst>
                                      </p:cBhvr>
                                      <p:to>
                                        <p:strVal val="visible"/>
                                      </p:to>
                                    </p:set>
                                    <p:anim calcmode="discrete" valueType="clr">
                                      <p:cBhvr override="childStyle">
                                        <p:cTn id="11" dur="80"/>
                                        <p:tgtEl>
                                          <p:spTgt spid="19465"/>
                                        </p:tgtEl>
                                        <p:attrNameLst>
                                          <p:attrName>style.color</p:attrName>
                                        </p:attrNameLst>
                                      </p:cBhvr>
                                      <p:tavLst>
                                        <p:tav tm="0">
                                          <p:val>
                                            <p:clrVal>
                                              <a:schemeClr val="accent2"/>
                                            </p:clrVal>
                                          </p:val>
                                        </p:tav>
                                        <p:tav tm="50000">
                                          <p:val>
                                            <p:clrVal>
                                              <a:schemeClr val="hlink"/>
                                            </p:clrVal>
                                          </p:val>
                                        </p:tav>
                                      </p:tavLst>
                                    </p:anim>
                                    <p:anim calcmode="discrete" valueType="clr">
                                      <p:cBhvr>
                                        <p:cTn id="12" dur="80"/>
                                        <p:tgtEl>
                                          <p:spTgt spid="19465"/>
                                        </p:tgtEl>
                                        <p:attrNameLst>
                                          <p:attrName>fillcolor</p:attrName>
                                        </p:attrNameLst>
                                      </p:cBhvr>
                                      <p:tavLst>
                                        <p:tav tm="0">
                                          <p:val>
                                            <p:clrVal>
                                              <a:schemeClr val="accent2"/>
                                            </p:clrVal>
                                          </p:val>
                                        </p:tav>
                                        <p:tav tm="50000">
                                          <p:val>
                                            <p:clrVal>
                                              <a:schemeClr val="hlink"/>
                                            </p:clrVal>
                                          </p:val>
                                        </p:tav>
                                      </p:tavLst>
                                    </p:anim>
                                    <p:set>
                                      <p:cBhvr>
                                        <p:cTn id="13" dur="80"/>
                                        <p:tgtEl>
                                          <p:spTgt spid="19465"/>
                                        </p:tgtEl>
                                        <p:attrNameLst>
                                          <p:attrName>fill.type</p:attrName>
                                        </p:attrNameLst>
                                      </p:cBhvr>
                                      <p:to>
                                        <p:strVal val="solid"/>
                                      </p:to>
                                    </p:set>
                                  </p:childTnLst>
                                </p:cTn>
                              </p:par>
                            </p:childTnLst>
                          </p:cTn>
                        </p:par>
                        <p:par>
                          <p:cTn id="14" fill="hold" nodeType="afterGroup">
                            <p:stCondLst>
                              <p:cond delay="13620"/>
                            </p:stCondLst>
                            <p:childTnLst>
                              <p:par>
                                <p:cTn id="15" presetID="10" presetClass="entr" presetSubtype="0" fill="hold" nodeType="afterEffect">
                                  <p:stCondLst>
                                    <p:cond delay="0"/>
                                  </p:stCondLst>
                                  <p:childTnLst>
                                    <p:set>
                                      <p:cBhvr>
                                        <p:cTn id="16" dur="1" fill="hold">
                                          <p:stCondLst>
                                            <p:cond delay="0"/>
                                          </p:stCondLst>
                                        </p:cTn>
                                        <p:tgtEl>
                                          <p:spTgt spid="19468"/>
                                        </p:tgtEl>
                                        <p:attrNameLst>
                                          <p:attrName>style.visibility</p:attrName>
                                        </p:attrNameLst>
                                      </p:cBhvr>
                                      <p:to>
                                        <p:strVal val="visible"/>
                                      </p:to>
                                    </p:set>
                                    <p:animEffect transition="in" filter="fade">
                                      <p:cBhvr>
                                        <p:cTn id="17" dur="500"/>
                                        <p:tgtEl>
                                          <p:spTgt spid="19468"/>
                                        </p:tgtEl>
                                      </p:cBhvr>
                                    </p:animEffect>
                                  </p:childTnLst>
                                </p:cTn>
                              </p:par>
                            </p:childTnLst>
                          </p:cTn>
                        </p:par>
                        <p:par>
                          <p:cTn id="18" fill="hold" nodeType="afterGroup">
                            <p:stCondLst>
                              <p:cond delay="14120"/>
                            </p:stCondLst>
                            <p:childTnLst>
                              <p:par>
                                <p:cTn id="19" presetID="10" presetClass="entr" presetSubtype="0" fill="hold" nodeType="afterEffect">
                                  <p:stCondLst>
                                    <p:cond delay="0"/>
                                  </p:stCondLst>
                                  <p:childTnLst>
                                    <p:set>
                                      <p:cBhvr>
                                        <p:cTn id="20" dur="1" fill="hold">
                                          <p:stCondLst>
                                            <p:cond delay="0"/>
                                          </p:stCondLst>
                                        </p:cTn>
                                        <p:tgtEl>
                                          <p:spTgt spid="19470"/>
                                        </p:tgtEl>
                                        <p:attrNameLst>
                                          <p:attrName>style.visibility</p:attrName>
                                        </p:attrNameLst>
                                      </p:cBhvr>
                                      <p:to>
                                        <p:strVal val="visible"/>
                                      </p:to>
                                    </p:set>
                                    <p:animEffect transition="in" filter="fade">
                                      <p:cBhvr>
                                        <p:cTn id="21" dur="1000"/>
                                        <p:tgtEl>
                                          <p:spTgt spid="194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6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2" name="Rectangle 4">
            <a:extLst>
              <a:ext uri="{FF2B5EF4-FFF2-40B4-BE49-F238E27FC236}">
                <a16:creationId xmlns:a16="http://schemas.microsoft.com/office/drawing/2014/main" id="{691A84CD-E71B-4F0B-8CD9-E6F755126F05}"/>
              </a:ext>
            </a:extLst>
          </p:cNvPr>
          <p:cNvSpPr>
            <a:spLocks noChangeArrowheads="1"/>
          </p:cNvSpPr>
          <p:nvPr/>
        </p:nvSpPr>
        <p:spPr bwMode="auto">
          <a:xfrm>
            <a:off x="0" y="0"/>
            <a:ext cx="9144000" cy="6858000"/>
          </a:xfrm>
          <a:prstGeom prst="rect">
            <a:avLst/>
          </a:prstGeom>
          <a:solidFill>
            <a:srgbClr val="0033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17413" name="Rectangle 5">
            <a:extLst>
              <a:ext uri="{FF2B5EF4-FFF2-40B4-BE49-F238E27FC236}">
                <a16:creationId xmlns:a16="http://schemas.microsoft.com/office/drawing/2014/main" id="{46EA0F0E-AC68-4495-A594-D16DAEE61B44}"/>
              </a:ext>
            </a:extLst>
          </p:cNvPr>
          <p:cNvSpPr>
            <a:spLocks noChangeArrowheads="1"/>
          </p:cNvSpPr>
          <p:nvPr/>
        </p:nvSpPr>
        <p:spPr bwMode="auto">
          <a:xfrm>
            <a:off x="457200" y="333375"/>
            <a:ext cx="8229600" cy="647700"/>
          </a:xfrm>
          <a:prstGeom prst="rect">
            <a:avLst/>
          </a:prstGeom>
          <a:noFill/>
          <a:ln>
            <a:noFill/>
          </a:ln>
          <a:effectLst>
            <a:outerShdw dist="17961" dir="2700000" algn="ctr" rotWithShape="0">
              <a:schemeClr val="tx2">
                <a:alpha val="50000"/>
              </a:scheme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marL="342900" indent="-3429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fontAlgn="base">
              <a:spcBef>
                <a:spcPct val="20000"/>
              </a:spcBef>
              <a:spcAft>
                <a:spcPct val="0"/>
              </a:spcAft>
              <a:buChar char="»"/>
              <a:defRPr sz="2000">
                <a:solidFill>
                  <a:schemeClr val="tx1"/>
                </a:solidFill>
                <a:latin typeface="Arial" panose="020B0604020202020204" pitchFamily="34" charset="0"/>
              </a:defRPr>
            </a:lvl6pPr>
            <a:lvl7pPr marL="2971800" indent="-228600" fontAlgn="base">
              <a:spcBef>
                <a:spcPct val="20000"/>
              </a:spcBef>
              <a:spcAft>
                <a:spcPct val="0"/>
              </a:spcAft>
              <a:buChar char="»"/>
              <a:defRPr sz="2000">
                <a:solidFill>
                  <a:schemeClr val="tx1"/>
                </a:solidFill>
                <a:latin typeface="Arial" panose="020B0604020202020204" pitchFamily="34" charset="0"/>
              </a:defRPr>
            </a:lvl7pPr>
            <a:lvl8pPr marL="3429000" indent="-228600" fontAlgn="base">
              <a:spcBef>
                <a:spcPct val="20000"/>
              </a:spcBef>
              <a:spcAft>
                <a:spcPct val="0"/>
              </a:spcAft>
              <a:buChar char="»"/>
              <a:defRPr sz="2000">
                <a:solidFill>
                  <a:schemeClr val="tx1"/>
                </a:solidFill>
                <a:latin typeface="Arial" panose="020B0604020202020204" pitchFamily="34" charset="0"/>
              </a:defRPr>
            </a:lvl8pPr>
            <a:lvl9pPr marL="3886200" indent="-228600" fontAlgn="base">
              <a:spcBef>
                <a:spcPct val="20000"/>
              </a:spcBef>
              <a:spcAft>
                <a:spcPct val="0"/>
              </a:spcAft>
              <a:buChar char="»"/>
              <a:defRPr sz="2000">
                <a:solidFill>
                  <a:schemeClr val="tx1"/>
                </a:solidFill>
                <a:latin typeface="Arial" panose="020B0604020202020204" pitchFamily="34" charset="0"/>
              </a:defRPr>
            </a:lvl9pPr>
          </a:lstStyle>
          <a:p>
            <a:pPr>
              <a:buFontTx/>
              <a:buNone/>
            </a:pPr>
            <a:r>
              <a:rPr lang="es-ES_tradnl" altLang="es-ES">
                <a:solidFill>
                  <a:srgbClr val="FF6600"/>
                </a:solidFill>
              </a:rPr>
              <a:t>Navas de Estena hace 450 millones de años</a:t>
            </a:r>
            <a:endParaRPr lang="es-ES_tradnl" altLang="es-ES" sz="2400">
              <a:solidFill>
                <a:srgbClr val="800000"/>
              </a:solidFill>
            </a:endParaRPr>
          </a:p>
        </p:txBody>
      </p:sp>
      <p:sp>
        <p:nvSpPr>
          <p:cNvPr id="17414" name="Text Box 6">
            <a:extLst>
              <a:ext uri="{FF2B5EF4-FFF2-40B4-BE49-F238E27FC236}">
                <a16:creationId xmlns:a16="http://schemas.microsoft.com/office/drawing/2014/main" id="{7FB64643-D40D-4C64-8C30-BB0EB45C1037}"/>
              </a:ext>
            </a:extLst>
          </p:cNvPr>
          <p:cNvSpPr txBox="1">
            <a:spLocks noChangeArrowheads="1"/>
          </p:cNvSpPr>
          <p:nvPr/>
        </p:nvSpPr>
        <p:spPr bwMode="auto">
          <a:xfrm>
            <a:off x="755650" y="1838325"/>
            <a:ext cx="78486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s-ES_tradnl" altLang="es-ES">
                <a:solidFill>
                  <a:srgbClr val="FF9900"/>
                </a:solidFill>
                <a:latin typeface="Trebuchet MS" panose="020B0603020202020204" pitchFamily="34" charset="0"/>
              </a:rPr>
              <a:t>A continuación les mostramos un ecosistema típico de los ambientes marinos del paleozoico (Ordovícico) de Navas de Estena.</a:t>
            </a:r>
          </a:p>
        </p:txBody>
      </p:sp>
      <p:sp>
        <p:nvSpPr>
          <p:cNvPr id="17415" name="Text Box 7">
            <a:extLst>
              <a:ext uri="{FF2B5EF4-FFF2-40B4-BE49-F238E27FC236}">
                <a16:creationId xmlns:a16="http://schemas.microsoft.com/office/drawing/2014/main" id="{473BB8FF-AA15-4CF8-A15E-839C698914B0}"/>
              </a:ext>
            </a:extLst>
          </p:cNvPr>
          <p:cNvSpPr txBox="1">
            <a:spLocks noChangeArrowheads="1"/>
          </p:cNvSpPr>
          <p:nvPr/>
        </p:nvSpPr>
        <p:spPr bwMode="auto">
          <a:xfrm>
            <a:off x="755650" y="3925888"/>
            <a:ext cx="784860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endParaRPr lang="es-ES" altLang="es-ES">
              <a:solidFill>
                <a:srgbClr val="FF9900"/>
              </a:solidFill>
              <a:latin typeface="Trebuchet MS" panose="020B0603020202020204" pitchFamily="34" charset="0"/>
            </a:endParaRPr>
          </a:p>
        </p:txBody>
      </p:sp>
      <p:sp>
        <p:nvSpPr>
          <p:cNvPr id="17416" name="Text Box 8">
            <a:extLst>
              <a:ext uri="{FF2B5EF4-FFF2-40B4-BE49-F238E27FC236}">
                <a16:creationId xmlns:a16="http://schemas.microsoft.com/office/drawing/2014/main" id="{81D31C4C-A499-4C1A-A78E-E2642D8573C4}"/>
              </a:ext>
            </a:extLst>
          </p:cNvPr>
          <p:cNvSpPr txBox="1">
            <a:spLocks noChangeArrowheads="1"/>
          </p:cNvSpPr>
          <p:nvPr/>
        </p:nvSpPr>
        <p:spPr bwMode="auto">
          <a:xfrm>
            <a:off x="755650" y="2989263"/>
            <a:ext cx="7848600" cy="915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s-ES_tradnl" altLang="es-ES">
                <a:solidFill>
                  <a:srgbClr val="FF9900"/>
                </a:solidFill>
                <a:latin typeface="Trebuchet MS" panose="020B0603020202020204" pitchFamily="34" charset="0"/>
              </a:rPr>
              <a:t>Pulse sobre los animales para ver su grupo zoológico, y algunos de los fósiles más representativos de estos grupos que se pueden encontrar hoy en día en Navas de Estena.</a:t>
            </a:r>
          </a:p>
        </p:txBody>
      </p:sp>
      <p:sp>
        <p:nvSpPr>
          <p:cNvPr id="17422" name="AutoShape 14">
            <a:hlinkClick r:id="" action="ppaction://hlinkshowjump?jump=nextslide" highlightClick="1"/>
            <a:extLst>
              <a:ext uri="{FF2B5EF4-FFF2-40B4-BE49-F238E27FC236}">
                <a16:creationId xmlns:a16="http://schemas.microsoft.com/office/drawing/2014/main" id="{7B7FFF85-79CC-4D9E-995C-ABD53F4AC050}"/>
              </a:ext>
            </a:extLst>
          </p:cNvPr>
          <p:cNvSpPr>
            <a:spLocks noChangeArrowheads="1"/>
          </p:cNvSpPr>
          <p:nvPr/>
        </p:nvSpPr>
        <p:spPr bwMode="auto">
          <a:xfrm>
            <a:off x="8532813" y="6310313"/>
            <a:ext cx="360362" cy="358775"/>
          </a:xfrm>
          <a:prstGeom prst="actionButtonForwardNext">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Tree>
  </p:cSld>
  <p:clrMapOvr>
    <a:masterClrMapping/>
  </p:clrMapOvr>
  <p:transition spd="slow" advClick="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7" presetClass="entr" presetSubtype="0" fill="hold" grpId="0" nodeType="afterEffect">
                                  <p:stCondLst>
                                    <p:cond delay="500"/>
                                  </p:stCondLst>
                                  <p:iterate type="lt">
                                    <p:tmPct val="50000"/>
                                  </p:iterate>
                                  <p:childTnLst>
                                    <p:set>
                                      <p:cBhvr>
                                        <p:cTn id="6" dur="1" fill="hold">
                                          <p:stCondLst>
                                            <p:cond delay="0"/>
                                          </p:stCondLst>
                                        </p:cTn>
                                        <p:tgtEl>
                                          <p:spTgt spid="17414"/>
                                        </p:tgtEl>
                                        <p:attrNameLst>
                                          <p:attrName>style.visibility</p:attrName>
                                        </p:attrNameLst>
                                      </p:cBhvr>
                                      <p:to>
                                        <p:strVal val="visible"/>
                                      </p:to>
                                    </p:set>
                                    <p:anim calcmode="discrete" valueType="clr">
                                      <p:cBhvr override="childStyle">
                                        <p:cTn id="7" dur="80"/>
                                        <p:tgtEl>
                                          <p:spTgt spid="17414"/>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17414"/>
                                        </p:tgtEl>
                                        <p:attrNameLst>
                                          <p:attrName>fillcolor</p:attrName>
                                        </p:attrNameLst>
                                      </p:cBhvr>
                                      <p:tavLst>
                                        <p:tav tm="0">
                                          <p:val>
                                            <p:clrVal>
                                              <a:schemeClr val="accent2"/>
                                            </p:clrVal>
                                          </p:val>
                                        </p:tav>
                                        <p:tav tm="50000">
                                          <p:val>
                                            <p:clrVal>
                                              <a:schemeClr val="hlink"/>
                                            </p:clrVal>
                                          </p:val>
                                        </p:tav>
                                      </p:tavLst>
                                    </p:anim>
                                    <p:set>
                                      <p:cBhvr>
                                        <p:cTn id="9" dur="80"/>
                                        <p:tgtEl>
                                          <p:spTgt spid="17414"/>
                                        </p:tgtEl>
                                        <p:attrNameLst>
                                          <p:attrName>fill.type</p:attrName>
                                        </p:attrNameLst>
                                      </p:cBhvr>
                                      <p:to>
                                        <p:strVal val="solid"/>
                                      </p:to>
                                    </p:set>
                                  </p:childTnLst>
                                </p:cTn>
                              </p:par>
                            </p:childTnLst>
                          </p:cTn>
                        </p:par>
                        <p:par>
                          <p:cTn id="10" fill="hold" nodeType="afterGroup">
                            <p:stCondLst>
                              <p:cond delay="4740"/>
                            </p:stCondLst>
                            <p:childTnLst>
                              <p:par>
                                <p:cTn id="11" presetID="27" presetClass="entr" presetSubtype="0" fill="hold" grpId="0" nodeType="afterEffect" nodePh="1">
                                  <p:stCondLst>
                                    <p:cond delay="0"/>
                                  </p:stCondLst>
                                  <p:endCondLst>
                                    <p:cond evt="begin" delay="0">
                                      <p:tn val="11"/>
                                    </p:cond>
                                  </p:endCondLst>
                                  <p:iterate type="lt">
                                    <p:tmPct val="50000"/>
                                  </p:iterate>
                                  <p:childTnLst>
                                    <p:set>
                                      <p:cBhvr>
                                        <p:cTn id="12" dur="1" fill="hold">
                                          <p:stCondLst>
                                            <p:cond delay="0"/>
                                          </p:stCondLst>
                                        </p:cTn>
                                        <p:tgtEl>
                                          <p:spTgt spid="17415"/>
                                        </p:tgtEl>
                                        <p:attrNameLst>
                                          <p:attrName>style.visibility</p:attrName>
                                        </p:attrNameLst>
                                      </p:cBhvr>
                                      <p:to>
                                        <p:strVal val="visible"/>
                                      </p:to>
                                    </p:set>
                                    <p:anim calcmode="discrete" valueType="clr">
                                      <p:cBhvr override="childStyle">
                                        <p:cTn id="13" dur="80"/>
                                        <p:tgtEl>
                                          <p:spTgt spid="17415"/>
                                        </p:tgtEl>
                                        <p:attrNameLst>
                                          <p:attrName>style.color</p:attrName>
                                        </p:attrNameLst>
                                      </p:cBhvr>
                                      <p:tavLst>
                                        <p:tav tm="0">
                                          <p:val>
                                            <p:clrVal>
                                              <a:schemeClr val="accent2"/>
                                            </p:clrVal>
                                          </p:val>
                                        </p:tav>
                                        <p:tav tm="50000">
                                          <p:val>
                                            <p:clrVal>
                                              <a:schemeClr val="hlink"/>
                                            </p:clrVal>
                                          </p:val>
                                        </p:tav>
                                      </p:tavLst>
                                    </p:anim>
                                    <p:anim calcmode="discrete" valueType="clr">
                                      <p:cBhvr>
                                        <p:cTn id="14" dur="80"/>
                                        <p:tgtEl>
                                          <p:spTgt spid="17415"/>
                                        </p:tgtEl>
                                        <p:attrNameLst>
                                          <p:attrName>fillcolor</p:attrName>
                                        </p:attrNameLst>
                                      </p:cBhvr>
                                      <p:tavLst>
                                        <p:tav tm="0">
                                          <p:val>
                                            <p:clrVal>
                                              <a:schemeClr val="accent2"/>
                                            </p:clrVal>
                                          </p:val>
                                        </p:tav>
                                        <p:tav tm="50000">
                                          <p:val>
                                            <p:clrVal>
                                              <a:schemeClr val="hlink"/>
                                            </p:clrVal>
                                          </p:val>
                                        </p:tav>
                                      </p:tavLst>
                                    </p:anim>
                                    <p:set>
                                      <p:cBhvr>
                                        <p:cTn id="15" dur="80"/>
                                        <p:tgtEl>
                                          <p:spTgt spid="17415"/>
                                        </p:tgtEl>
                                        <p:attrNameLst>
                                          <p:attrName>fill.type</p:attrName>
                                        </p:attrNameLst>
                                      </p:cBhvr>
                                      <p:to>
                                        <p:strVal val="solid"/>
                                      </p:to>
                                    </p:set>
                                  </p:childTnLst>
                                </p:cTn>
                              </p:par>
                            </p:childTnLst>
                          </p:cTn>
                        </p:par>
                        <p:par>
                          <p:cTn id="16" fill="hold" nodeType="afterGroup">
                            <p:stCondLst>
                              <p:cond delay="4780"/>
                            </p:stCondLst>
                            <p:childTnLst>
                              <p:par>
                                <p:cTn id="17" presetID="27" presetClass="entr" presetSubtype="0" fill="hold" grpId="0" nodeType="afterEffect">
                                  <p:stCondLst>
                                    <p:cond delay="0"/>
                                  </p:stCondLst>
                                  <p:iterate type="lt">
                                    <p:tmPct val="50000"/>
                                  </p:iterate>
                                  <p:childTnLst>
                                    <p:set>
                                      <p:cBhvr>
                                        <p:cTn id="18" dur="1" fill="hold">
                                          <p:stCondLst>
                                            <p:cond delay="0"/>
                                          </p:stCondLst>
                                        </p:cTn>
                                        <p:tgtEl>
                                          <p:spTgt spid="17416"/>
                                        </p:tgtEl>
                                        <p:attrNameLst>
                                          <p:attrName>style.visibility</p:attrName>
                                        </p:attrNameLst>
                                      </p:cBhvr>
                                      <p:to>
                                        <p:strVal val="visible"/>
                                      </p:to>
                                    </p:set>
                                    <p:anim calcmode="discrete" valueType="clr">
                                      <p:cBhvr override="childStyle">
                                        <p:cTn id="19" dur="80"/>
                                        <p:tgtEl>
                                          <p:spTgt spid="17416"/>
                                        </p:tgtEl>
                                        <p:attrNameLst>
                                          <p:attrName>style.color</p:attrName>
                                        </p:attrNameLst>
                                      </p:cBhvr>
                                      <p:tavLst>
                                        <p:tav tm="0">
                                          <p:val>
                                            <p:clrVal>
                                              <a:schemeClr val="accent2"/>
                                            </p:clrVal>
                                          </p:val>
                                        </p:tav>
                                        <p:tav tm="50000">
                                          <p:val>
                                            <p:clrVal>
                                              <a:schemeClr val="hlink"/>
                                            </p:clrVal>
                                          </p:val>
                                        </p:tav>
                                      </p:tavLst>
                                    </p:anim>
                                    <p:anim calcmode="discrete" valueType="clr">
                                      <p:cBhvr>
                                        <p:cTn id="20" dur="80"/>
                                        <p:tgtEl>
                                          <p:spTgt spid="17416"/>
                                        </p:tgtEl>
                                        <p:attrNameLst>
                                          <p:attrName>fillcolor</p:attrName>
                                        </p:attrNameLst>
                                      </p:cBhvr>
                                      <p:tavLst>
                                        <p:tav tm="0">
                                          <p:val>
                                            <p:clrVal>
                                              <a:schemeClr val="accent2"/>
                                            </p:clrVal>
                                          </p:val>
                                        </p:tav>
                                        <p:tav tm="50000">
                                          <p:val>
                                            <p:clrVal>
                                              <a:schemeClr val="hlink"/>
                                            </p:clrVal>
                                          </p:val>
                                        </p:tav>
                                      </p:tavLst>
                                    </p:anim>
                                    <p:set>
                                      <p:cBhvr>
                                        <p:cTn id="21" dur="80"/>
                                        <p:tgtEl>
                                          <p:spTgt spid="17416"/>
                                        </p:tgtEl>
                                        <p:attrNameLst>
                                          <p:attrName>fill.type</p:attrName>
                                        </p:attrNameLst>
                                      </p:cBhvr>
                                      <p:to>
                                        <p:strVal val="solid"/>
                                      </p:to>
                                    </p:set>
                                  </p:childTnLst>
                                </p:cTn>
                              </p:par>
                            </p:childTnLst>
                          </p:cTn>
                        </p:par>
                        <p:par>
                          <p:cTn id="22" fill="hold" nodeType="afterGroup">
                            <p:stCondLst>
                              <p:cond delay="10420"/>
                            </p:stCondLst>
                            <p:childTnLst>
                              <p:par>
                                <p:cTn id="23" presetID="10" presetClass="entr" presetSubtype="0" fill="hold" nodeType="afterEffect">
                                  <p:stCondLst>
                                    <p:cond delay="0"/>
                                  </p:stCondLst>
                                  <p:childTnLst>
                                    <p:set>
                                      <p:cBhvr>
                                        <p:cTn id="24" dur="1" fill="hold">
                                          <p:stCondLst>
                                            <p:cond delay="0"/>
                                          </p:stCondLst>
                                        </p:cTn>
                                        <p:tgtEl>
                                          <p:spTgt spid="17422"/>
                                        </p:tgtEl>
                                        <p:attrNameLst>
                                          <p:attrName>style.visibility</p:attrName>
                                        </p:attrNameLst>
                                      </p:cBhvr>
                                      <p:to>
                                        <p:strVal val="visible"/>
                                      </p:to>
                                    </p:set>
                                    <p:animEffect transition="in" filter="fade">
                                      <p:cBhvr>
                                        <p:cTn id="25" dur="1000"/>
                                        <p:tgtEl>
                                          <p:spTgt spid="17422"/>
                                        </p:tgtEl>
                                      </p:cBhvr>
                                    </p:animEffect>
                                  </p:childTnLst>
                                </p:cTn>
                              </p:par>
                            </p:childTnLst>
                          </p:cTn>
                        </p:par>
                        <p:par>
                          <p:cTn id="26" fill="hold" nodeType="afterGroup">
                            <p:stCondLst>
                              <p:cond delay="11420"/>
                            </p:stCondLst>
                            <p:childTnLst>
                              <p:par>
                                <p:cTn id="27" presetID="9" presetClass="exit" presetSubtype="0" fill="hold" grpId="1" nodeType="afterEffect">
                                  <p:stCondLst>
                                    <p:cond delay="4000"/>
                                  </p:stCondLst>
                                  <p:iterate type="lt">
                                    <p:tmPct val="0"/>
                                  </p:iterate>
                                  <p:childTnLst>
                                    <p:animEffect transition="out" filter="dissolve">
                                      <p:cBhvr>
                                        <p:cTn id="28" dur="500"/>
                                        <p:tgtEl>
                                          <p:spTgt spid="17414"/>
                                        </p:tgtEl>
                                      </p:cBhvr>
                                    </p:animEffect>
                                    <p:set>
                                      <p:cBhvr>
                                        <p:cTn id="29" dur="1" fill="hold">
                                          <p:stCondLst>
                                            <p:cond delay="499"/>
                                          </p:stCondLst>
                                        </p:cTn>
                                        <p:tgtEl>
                                          <p:spTgt spid="17414"/>
                                        </p:tgtEl>
                                        <p:attrNameLst>
                                          <p:attrName>style.visibility</p:attrName>
                                        </p:attrNameLst>
                                      </p:cBhvr>
                                      <p:to>
                                        <p:strVal val="hidden"/>
                                      </p:to>
                                    </p:set>
                                  </p:childTnLst>
                                </p:cTn>
                              </p:par>
                            </p:childTnLst>
                          </p:cTn>
                        </p:par>
                        <p:par>
                          <p:cTn id="30" fill="hold" nodeType="afterGroup">
                            <p:stCondLst>
                              <p:cond delay="15920"/>
                            </p:stCondLst>
                            <p:childTnLst>
                              <p:par>
                                <p:cTn id="31" presetID="9" presetClass="exit" presetSubtype="0" fill="hold" grpId="1" nodeType="afterEffect">
                                  <p:stCondLst>
                                    <p:cond delay="0"/>
                                  </p:stCondLst>
                                  <p:iterate type="lt">
                                    <p:tmPct val="0"/>
                                  </p:iterate>
                                  <p:childTnLst>
                                    <p:animEffect transition="out" filter="dissolve">
                                      <p:cBhvr>
                                        <p:cTn id="32" dur="500"/>
                                        <p:tgtEl>
                                          <p:spTgt spid="17416"/>
                                        </p:tgtEl>
                                      </p:cBhvr>
                                    </p:animEffect>
                                    <p:set>
                                      <p:cBhvr>
                                        <p:cTn id="33" dur="1" fill="hold">
                                          <p:stCondLst>
                                            <p:cond delay="499"/>
                                          </p:stCondLst>
                                        </p:cTn>
                                        <p:tgtEl>
                                          <p:spTgt spid="17416"/>
                                        </p:tgtEl>
                                        <p:attrNameLst>
                                          <p:attrName>style.visibility</p:attrName>
                                        </p:attrNameLst>
                                      </p:cBhvr>
                                      <p:to>
                                        <p:strVal val="hidden"/>
                                      </p:to>
                                    </p:set>
                                  </p:childTnLst>
                                </p:cTn>
                              </p:par>
                            </p:childTnLst>
                          </p:cTn>
                        </p:par>
                        <p:par>
                          <p:cTn id="34" fill="hold" nodeType="afterGroup">
                            <p:stCondLst>
                              <p:cond delay="16420"/>
                            </p:stCondLst>
                            <p:childTnLst>
                              <p:par>
                                <p:cTn id="35" presetID="9" presetClass="exit" presetSubtype="0" fill="hold" nodeType="afterEffect">
                                  <p:stCondLst>
                                    <p:cond delay="0"/>
                                  </p:stCondLst>
                                  <p:childTnLst>
                                    <p:animEffect transition="out" filter="dissolve">
                                      <p:cBhvr>
                                        <p:cTn id="36" dur="2000"/>
                                        <p:tgtEl>
                                          <p:spTgt spid="17412"/>
                                        </p:tgtEl>
                                      </p:cBhvr>
                                    </p:animEffect>
                                    <p:set>
                                      <p:cBhvr>
                                        <p:cTn id="37" dur="1" fill="hold">
                                          <p:stCondLst>
                                            <p:cond delay="1999"/>
                                          </p:stCondLst>
                                        </p:cTn>
                                        <p:tgtEl>
                                          <p:spTgt spid="1741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4" grpId="0"/>
      <p:bldP spid="17414" grpId="1"/>
      <p:bldP spid="17415" grpId="0"/>
      <p:bldP spid="17416" grpId="0"/>
      <p:bldP spid="17416" grpId="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1" name="Rectangle 23">
            <a:hlinkClick r:id="rId2" action="ppaction://hlinksldjump"/>
            <a:extLst>
              <a:ext uri="{FF2B5EF4-FFF2-40B4-BE49-F238E27FC236}">
                <a16:creationId xmlns:a16="http://schemas.microsoft.com/office/drawing/2014/main" id="{504022BB-7FC2-490B-9988-9A6797BFA21E}"/>
              </a:ext>
            </a:extLst>
          </p:cNvPr>
          <p:cNvSpPr>
            <a:spLocks noChangeArrowheads="1"/>
          </p:cNvSpPr>
          <p:nvPr/>
        </p:nvSpPr>
        <p:spPr bwMode="auto">
          <a:xfrm>
            <a:off x="0" y="6553200"/>
            <a:ext cx="9324975" cy="476250"/>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2059" name="Rectangle 11">
            <a:hlinkClick r:id="rId3" action="ppaction://hlinksldjump"/>
            <a:extLst>
              <a:ext uri="{FF2B5EF4-FFF2-40B4-BE49-F238E27FC236}">
                <a16:creationId xmlns:a16="http://schemas.microsoft.com/office/drawing/2014/main" id="{B72641B2-2F17-4043-80EE-E0BB631E4057}"/>
              </a:ext>
            </a:extLst>
          </p:cNvPr>
          <p:cNvSpPr>
            <a:spLocks noChangeArrowheads="1"/>
          </p:cNvSpPr>
          <p:nvPr/>
        </p:nvSpPr>
        <p:spPr bwMode="auto">
          <a:xfrm>
            <a:off x="0" y="476250"/>
            <a:ext cx="9144000" cy="6121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2058" name="Oval 10">
            <a:hlinkClick r:id="rId4" action="ppaction://hlinksldjump"/>
            <a:extLst>
              <a:ext uri="{FF2B5EF4-FFF2-40B4-BE49-F238E27FC236}">
                <a16:creationId xmlns:a16="http://schemas.microsoft.com/office/drawing/2014/main" id="{676C4F87-ABD8-4FE5-9120-56DEB0346027}"/>
              </a:ext>
            </a:extLst>
          </p:cNvPr>
          <p:cNvSpPr>
            <a:spLocks noChangeArrowheads="1"/>
          </p:cNvSpPr>
          <p:nvPr/>
        </p:nvSpPr>
        <p:spPr bwMode="auto">
          <a:xfrm>
            <a:off x="3779838" y="4437063"/>
            <a:ext cx="1944687" cy="1223962"/>
          </a:xfrm>
          <a:prstGeom prst="ellipse">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2062" name="Oval 14">
            <a:hlinkClick r:id="rId5" action="ppaction://hlinksldjump"/>
            <a:extLst>
              <a:ext uri="{FF2B5EF4-FFF2-40B4-BE49-F238E27FC236}">
                <a16:creationId xmlns:a16="http://schemas.microsoft.com/office/drawing/2014/main" id="{6761DA36-1CFA-43B4-9EF7-43FF8902E9C7}"/>
              </a:ext>
            </a:extLst>
          </p:cNvPr>
          <p:cNvSpPr>
            <a:spLocks noChangeArrowheads="1"/>
          </p:cNvSpPr>
          <p:nvPr/>
        </p:nvSpPr>
        <p:spPr bwMode="auto">
          <a:xfrm>
            <a:off x="4716463" y="3213100"/>
            <a:ext cx="1439862" cy="1439863"/>
          </a:xfrm>
          <a:prstGeom prst="ellipse">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2064" name="Oval 16">
            <a:hlinkClick r:id="rId5" action="ppaction://hlinksldjump"/>
            <a:extLst>
              <a:ext uri="{FF2B5EF4-FFF2-40B4-BE49-F238E27FC236}">
                <a16:creationId xmlns:a16="http://schemas.microsoft.com/office/drawing/2014/main" id="{12E54AAD-FE25-4DC0-825C-B7A8DAF36305}"/>
              </a:ext>
            </a:extLst>
          </p:cNvPr>
          <p:cNvSpPr>
            <a:spLocks noChangeArrowheads="1"/>
          </p:cNvSpPr>
          <p:nvPr/>
        </p:nvSpPr>
        <p:spPr bwMode="auto">
          <a:xfrm>
            <a:off x="2411413" y="3068638"/>
            <a:ext cx="1439862" cy="1439862"/>
          </a:xfrm>
          <a:prstGeom prst="ellipse">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2065" name="Oval 17">
            <a:hlinkClick r:id="rId5" action="ppaction://hlinksldjump"/>
            <a:extLst>
              <a:ext uri="{FF2B5EF4-FFF2-40B4-BE49-F238E27FC236}">
                <a16:creationId xmlns:a16="http://schemas.microsoft.com/office/drawing/2014/main" id="{08C7002E-4AD6-4CB7-A529-F7FA75F49E4C}"/>
              </a:ext>
            </a:extLst>
          </p:cNvPr>
          <p:cNvSpPr>
            <a:spLocks noChangeArrowheads="1"/>
          </p:cNvSpPr>
          <p:nvPr/>
        </p:nvSpPr>
        <p:spPr bwMode="auto">
          <a:xfrm>
            <a:off x="755650" y="2276475"/>
            <a:ext cx="1439863" cy="1439863"/>
          </a:xfrm>
          <a:prstGeom prst="ellipse">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2066" name="Rectangle 18">
            <a:hlinkClick r:id="" action="ppaction://hlinkshowjump?jump=lastslide"/>
            <a:extLst>
              <a:ext uri="{FF2B5EF4-FFF2-40B4-BE49-F238E27FC236}">
                <a16:creationId xmlns:a16="http://schemas.microsoft.com/office/drawing/2014/main" id="{F4E6AAE5-61C6-4A65-AD12-F0ED0769F008}"/>
              </a:ext>
            </a:extLst>
          </p:cNvPr>
          <p:cNvSpPr>
            <a:spLocks noChangeArrowheads="1"/>
          </p:cNvSpPr>
          <p:nvPr/>
        </p:nvSpPr>
        <p:spPr bwMode="auto">
          <a:xfrm>
            <a:off x="3419475" y="6597650"/>
            <a:ext cx="1619250" cy="26035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s-ES_tradnl" altLang="es-ES">
                <a:solidFill>
                  <a:schemeClr val="hlink"/>
                </a:solidFill>
              </a:rPr>
              <a:t>Terminar</a:t>
            </a:r>
          </a:p>
        </p:txBody>
      </p:sp>
      <p:sp>
        <p:nvSpPr>
          <p:cNvPr id="2068" name="Oval 20">
            <a:hlinkClick r:id="rId6" action="ppaction://hlinksldjump"/>
            <a:extLst>
              <a:ext uri="{FF2B5EF4-FFF2-40B4-BE49-F238E27FC236}">
                <a16:creationId xmlns:a16="http://schemas.microsoft.com/office/drawing/2014/main" id="{8315867E-61C7-4350-B946-DF79A7EB17E0}"/>
              </a:ext>
            </a:extLst>
          </p:cNvPr>
          <p:cNvSpPr>
            <a:spLocks noChangeArrowheads="1"/>
          </p:cNvSpPr>
          <p:nvPr/>
        </p:nvSpPr>
        <p:spPr bwMode="auto">
          <a:xfrm>
            <a:off x="0" y="3213100"/>
            <a:ext cx="971550" cy="936625"/>
          </a:xfrm>
          <a:prstGeom prst="ellipse">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2069" name="Oval 21">
            <a:hlinkClick r:id="rId6" action="ppaction://hlinksldjump"/>
            <a:extLst>
              <a:ext uri="{FF2B5EF4-FFF2-40B4-BE49-F238E27FC236}">
                <a16:creationId xmlns:a16="http://schemas.microsoft.com/office/drawing/2014/main" id="{A7945DD7-D665-4223-9D70-7945DF72D8AD}"/>
              </a:ext>
            </a:extLst>
          </p:cNvPr>
          <p:cNvSpPr>
            <a:spLocks noChangeArrowheads="1"/>
          </p:cNvSpPr>
          <p:nvPr/>
        </p:nvSpPr>
        <p:spPr bwMode="auto">
          <a:xfrm>
            <a:off x="3995738" y="3789363"/>
            <a:ext cx="971550" cy="503237"/>
          </a:xfrm>
          <a:prstGeom prst="ellipse">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2070" name="Oval 22">
            <a:hlinkClick r:id="rId6" action="ppaction://hlinksldjump"/>
            <a:extLst>
              <a:ext uri="{FF2B5EF4-FFF2-40B4-BE49-F238E27FC236}">
                <a16:creationId xmlns:a16="http://schemas.microsoft.com/office/drawing/2014/main" id="{76969CE6-F28F-4168-9663-F2BCF26BAA4F}"/>
              </a:ext>
            </a:extLst>
          </p:cNvPr>
          <p:cNvSpPr>
            <a:spLocks noChangeArrowheads="1"/>
          </p:cNvSpPr>
          <p:nvPr/>
        </p:nvSpPr>
        <p:spPr bwMode="auto">
          <a:xfrm>
            <a:off x="5219700" y="5229225"/>
            <a:ext cx="3168650" cy="1366838"/>
          </a:xfrm>
          <a:prstGeom prst="ellipse">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2072" name="Rectangle 24">
            <a:hlinkClick r:id="rId2" action="ppaction://hlinksldjump"/>
            <a:extLst>
              <a:ext uri="{FF2B5EF4-FFF2-40B4-BE49-F238E27FC236}">
                <a16:creationId xmlns:a16="http://schemas.microsoft.com/office/drawing/2014/main" id="{1A492DB3-3FB6-4218-BA21-FA887441E6CD}"/>
              </a:ext>
            </a:extLst>
          </p:cNvPr>
          <p:cNvSpPr>
            <a:spLocks noChangeArrowheads="1"/>
          </p:cNvSpPr>
          <p:nvPr/>
        </p:nvSpPr>
        <p:spPr bwMode="auto">
          <a:xfrm>
            <a:off x="-180975" y="-238125"/>
            <a:ext cx="9505950" cy="571500"/>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2074" name="Oval 26">
            <a:hlinkClick r:id="rId7" action="ppaction://hlinksldjump"/>
            <a:extLst>
              <a:ext uri="{FF2B5EF4-FFF2-40B4-BE49-F238E27FC236}">
                <a16:creationId xmlns:a16="http://schemas.microsoft.com/office/drawing/2014/main" id="{FF0916DB-F2B9-4031-8EB4-03A2CDB515C4}"/>
              </a:ext>
            </a:extLst>
          </p:cNvPr>
          <p:cNvSpPr>
            <a:spLocks noChangeArrowheads="1"/>
          </p:cNvSpPr>
          <p:nvPr/>
        </p:nvSpPr>
        <p:spPr bwMode="auto">
          <a:xfrm>
            <a:off x="8316913" y="4292600"/>
            <a:ext cx="1008062" cy="865188"/>
          </a:xfrm>
          <a:prstGeom prst="ellipse">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2075" name="Oval 27">
            <a:hlinkClick r:id="rId8" action="ppaction://hlinksldjump"/>
            <a:extLst>
              <a:ext uri="{FF2B5EF4-FFF2-40B4-BE49-F238E27FC236}">
                <a16:creationId xmlns:a16="http://schemas.microsoft.com/office/drawing/2014/main" id="{1A4F80B1-CE71-44EB-9A13-5AD82FB24D9C}"/>
              </a:ext>
            </a:extLst>
          </p:cNvPr>
          <p:cNvSpPr>
            <a:spLocks noChangeArrowheads="1"/>
          </p:cNvSpPr>
          <p:nvPr/>
        </p:nvSpPr>
        <p:spPr bwMode="auto">
          <a:xfrm>
            <a:off x="1547813" y="4797425"/>
            <a:ext cx="1187450" cy="936625"/>
          </a:xfrm>
          <a:prstGeom prst="ellipse">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2076" name="Oval 28">
            <a:hlinkClick r:id="rId8" action="ppaction://hlinksldjump"/>
            <a:extLst>
              <a:ext uri="{FF2B5EF4-FFF2-40B4-BE49-F238E27FC236}">
                <a16:creationId xmlns:a16="http://schemas.microsoft.com/office/drawing/2014/main" id="{48BB7E05-BF06-4580-BA66-F71BEC05A7EE}"/>
              </a:ext>
            </a:extLst>
          </p:cNvPr>
          <p:cNvSpPr>
            <a:spLocks noChangeArrowheads="1"/>
          </p:cNvSpPr>
          <p:nvPr/>
        </p:nvSpPr>
        <p:spPr bwMode="auto">
          <a:xfrm>
            <a:off x="7164388" y="3789363"/>
            <a:ext cx="1187450" cy="936625"/>
          </a:xfrm>
          <a:prstGeom prst="ellipse">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Tree>
  </p:cSld>
  <p:clrMapOvr>
    <a:masterClrMapping/>
  </p:clrMapOvr>
  <p:transition spd="slow" advClick="0">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2" name="Rectangle 20">
            <a:hlinkClick r:id="rId2" action="ppaction://hlinksldjump"/>
            <a:extLst>
              <a:ext uri="{FF2B5EF4-FFF2-40B4-BE49-F238E27FC236}">
                <a16:creationId xmlns:a16="http://schemas.microsoft.com/office/drawing/2014/main" id="{D5B9114C-F0E5-4D74-9221-FA6FCDD69952}"/>
              </a:ext>
            </a:extLst>
          </p:cNvPr>
          <p:cNvSpPr>
            <a:spLocks noChangeArrowheads="1"/>
          </p:cNvSpPr>
          <p:nvPr/>
        </p:nvSpPr>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grpSp>
        <p:nvGrpSpPr>
          <p:cNvPr id="3083" name="Group 11">
            <a:extLst>
              <a:ext uri="{FF2B5EF4-FFF2-40B4-BE49-F238E27FC236}">
                <a16:creationId xmlns:a16="http://schemas.microsoft.com/office/drawing/2014/main" id="{BFBD3617-3203-4D2C-B723-2903AB67ECC9}"/>
              </a:ext>
            </a:extLst>
          </p:cNvPr>
          <p:cNvGrpSpPr>
            <a:grpSpLocks/>
          </p:cNvGrpSpPr>
          <p:nvPr/>
        </p:nvGrpSpPr>
        <p:grpSpPr bwMode="auto">
          <a:xfrm>
            <a:off x="4787900" y="908050"/>
            <a:ext cx="3671888" cy="3457575"/>
            <a:chOff x="3016" y="572"/>
            <a:chExt cx="2313" cy="2178"/>
          </a:xfrm>
        </p:grpSpPr>
        <p:sp>
          <p:nvSpPr>
            <p:cNvPr id="3081" name="Rectangle 9">
              <a:extLst>
                <a:ext uri="{FF2B5EF4-FFF2-40B4-BE49-F238E27FC236}">
                  <a16:creationId xmlns:a16="http://schemas.microsoft.com/office/drawing/2014/main" id="{D2A4142F-8F6D-4294-A595-10318DCF31A0}"/>
                </a:ext>
              </a:extLst>
            </p:cNvPr>
            <p:cNvSpPr>
              <a:spLocks noChangeArrowheads="1"/>
            </p:cNvSpPr>
            <p:nvPr/>
          </p:nvSpPr>
          <p:spPr bwMode="auto">
            <a:xfrm>
              <a:off x="3424" y="572"/>
              <a:ext cx="1905" cy="1588"/>
            </a:xfrm>
            <a:prstGeom prst="rect">
              <a:avLst/>
            </a:prstGeom>
            <a:solidFill>
              <a:schemeClr val="bg1"/>
            </a:solidFill>
            <a:ln w="28575">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3082" name="Line 10">
              <a:extLst>
                <a:ext uri="{FF2B5EF4-FFF2-40B4-BE49-F238E27FC236}">
                  <a16:creationId xmlns:a16="http://schemas.microsoft.com/office/drawing/2014/main" id="{21AF0599-1B92-44A3-B532-9F381FEB5ADD}"/>
                </a:ext>
              </a:extLst>
            </p:cNvPr>
            <p:cNvSpPr>
              <a:spLocks noChangeShapeType="1"/>
            </p:cNvSpPr>
            <p:nvPr/>
          </p:nvSpPr>
          <p:spPr bwMode="auto">
            <a:xfrm flipH="1">
              <a:off x="3016" y="2160"/>
              <a:ext cx="408" cy="590"/>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a:p>
          </p:txBody>
        </p:sp>
      </p:grpSp>
      <p:pic>
        <p:nvPicPr>
          <p:cNvPr id="3076" name="Picture 4" descr="The image “http://www.navasdeestena.org/GeoPaleo/GalerFosiles/Neseuretus.jpg” cannot be displayed, because it contains errors.">
            <a:extLst>
              <a:ext uri="{FF2B5EF4-FFF2-40B4-BE49-F238E27FC236}">
                <a16:creationId xmlns:a16="http://schemas.microsoft.com/office/drawing/2014/main" id="{4DD68EAE-57B3-49E6-96DA-34D023FF74C7}"/>
              </a:ext>
            </a:extLst>
          </p:cNvPr>
          <p:cNvPicPr>
            <a:picLocks noChangeAspect="1" noChangeArrowheads="1"/>
          </p:cNvPicPr>
          <p:nvPr/>
        </p:nvPicPr>
        <p:blipFill>
          <a:blip r:embed="rId3">
            <a:lum contrast="24000"/>
            <a:extLst>
              <a:ext uri="{28A0092B-C50C-407E-A947-70E740481C1C}">
                <a14:useLocalDpi xmlns:a14="http://schemas.microsoft.com/office/drawing/2010/main" val="0"/>
              </a:ext>
            </a:extLst>
          </a:blip>
          <a:srcRect/>
          <a:stretch>
            <a:fillRect/>
          </a:stretch>
        </p:blipFill>
        <p:spPr bwMode="auto">
          <a:xfrm>
            <a:off x="5580063" y="1557338"/>
            <a:ext cx="923925" cy="1557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990000"/>
                </a:solidFill>
                <a:miter lim="800000"/>
                <a:headEnd/>
                <a:tailEnd/>
              </a14:hiddenLine>
            </a:ext>
          </a:extLst>
        </p:spPr>
      </p:pic>
      <p:pic>
        <p:nvPicPr>
          <p:cNvPr id="3077" name="Picture 5" descr="The image “http://www.navasdeestena.org/GeoPaleo/GalerFosiles/Asaphus.jpg” cannot be displayed, because it contains errors.">
            <a:extLst>
              <a:ext uri="{FF2B5EF4-FFF2-40B4-BE49-F238E27FC236}">
                <a16:creationId xmlns:a16="http://schemas.microsoft.com/office/drawing/2014/main" id="{4F763FA5-9A23-44A5-8818-9B2DADABCD6B}"/>
              </a:ext>
            </a:extLst>
          </p:cNvPr>
          <p:cNvPicPr>
            <a:picLocks noChangeAspect="1" noChangeArrowheads="1"/>
          </p:cNvPicPr>
          <p:nvPr/>
        </p:nvPicPr>
        <p:blipFill>
          <a:blip r:embed="rId4">
            <a:lum bright="18000" contrast="24000"/>
            <a:extLst>
              <a:ext uri="{28A0092B-C50C-407E-A947-70E740481C1C}">
                <a14:useLocalDpi xmlns:a14="http://schemas.microsoft.com/office/drawing/2010/main" val="0"/>
              </a:ext>
            </a:extLst>
          </a:blip>
          <a:srcRect/>
          <a:stretch>
            <a:fillRect/>
          </a:stretch>
        </p:blipFill>
        <p:spPr bwMode="auto">
          <a:xfrm>
            <a:off x="6521450" y="1557338"/>
            <a:ext cx="768350" cy="1557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990000"/>
                </a:solidFill>
                <a:miter lim="800000"/>
                <a:headEnd/>
                <a:tailEnd/>
              </a14:hiddenLine>
            </a:ext>
          </a:extLst>
        </p:spPr>
      </p:pic>
      <p:pic>
        <p:nvPicPr>
          <p:cNvPr id="3078" name="Picture 6" descr="The image “http://www.navasdeestena.org/GeoPaleo/GalerFosiles/Ectillaenus.jpg” cannot be displayed, because it contains errors.">
            <a:extLst>
              <a:ext uri="{FF2B5EF4-FFF2-40B4-BE49-F238E27FC236}">
                <a16:creationId xmlns:a16="http://schemas.microsoft.com/office/drawing/2014/main" id="{0101DA48-E4B0-4C91-A1CA-85B8E133BA46}"/>
              </a:ext>
            </a:extLst>
          </p:cNvPr>
          <p:cNvPicPr>
            <a:picLocks noChangeAspect="1" noChangeArrowheads="1"/>
          </p:cNvPicPr>
          <p:nvPr/>
        </p:nvPicPr>
        <p:blipFill>
          <a:blip r:embed="rId5">
            <a:lum bright="6000" contrast="30000"/>
            <a:extLst>
              <a:ext uri="{28A0092B-C50C-407E-A947-70E740481C1C}">
                <a14:useLocalDpi xmlns:a14="http://schemas.microsoft.com/office/drawing/2010/main" val="0"/>
              </a:ext>
            </a:extLst>
          </a:blip>
          <a:srcRect/>
          <a:stretch>
            <a:fillRect/>
          </a:stretch>
        </p:blipFill>
        <p:spPr bwMode="auto">
          <a:xfrm>
            <a:off x="7308850" y="1557338"/>
            <a:ext cx="1022350" cy="1557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660033"/>
                </a:solidFill>
                <a:miter lim="800000"/>
                <a:headEnd/>
                <a:tailEnd/>
              </a14:hiddenLine>
            </a:ext>
          </a:extLst>
        </p:spPr>
      </p:pic>
      <p:sp>
        <p:nvSpPr>
          <p:cNvPr id="3080" name="Oval 8">
            <a:extLst>
              <a:ext uri="{FF2B5EF4-FFF2-40B4-BE49-F238E27FC236}">
                <a16:creationId xmlns:a16="http://schemas.microsoft.com/office/drawing/2014/main" id="{CEB644A9-BB1E-4481-906D-4F652757E3D0}"/>
              </a:ext>
            </a:extLst>
          </p:cNvPr>
          <p:cNvSpPr>
            <a:spLocks noChangeArrowheads="1"/>
          </p:cNvSpPr>
          <p:nvPr/>
        </p:nvSpPr>
        <p:spPr bwMode="auto">
          <a:xfrm>
            <a:off x="3563938" y="4365625"/>
            <a:ext cx="2303462" cy="1295400"/>
          </a:xfrm>
          <a:prstGeom prst="ellipse">
            <a:avLst/>
          </a:prstGeom>
          <a:noFill/>
          <a:ln w="381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3084" name="Text Box 12">
            <a:extLst>
              <a:ext uri="{FF2B5EF4-FFF2-40B4-BE49-F238E27FC236}">
                <a16:creationId xmlns:a16="http://schemas.microsoft.com/office/drawing/2014/main" id="{F0512EBE-B3EC-432B-AC54-8B5ECB96E665}"/>
              </a:ext>
            </a:extLst>
          </p:cNvPr>
          <p:cNvSpPr txBox="1">
            <a:spLocks noChangeArrowheads="1"/>
          </p:cNvSpPr>
          <p:nvPr/>
        </p:nvSpPr>
        <p:spPr bwMode="auto">
          <a:xfrm>
            <a:off x="5580063" y="1125538"/>
            <a:ext cx="27368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s-ES" altLang="es-ES">
                <a:latin typeface="Trebuchet MS" panose="020B0603020202020204" pitchFamily="34" charset="0"/>
              </a:rPr>
              <a:t>Trilobites</a:t>
            </a:r>
            <a:endParaRPr lang="es-ES_tradnl" altLang="es-ES">
              <a:latin typeface="Trebuchet MS" panose="020B0603020202020204" pitchFamily="34" charset="0"/>
            </a:endParaRPr>
          </a:p>
        </p:txBody>
      </p:sp>
      <p:grpSp>
        <p:nvGrpSpPr>
          <p:cNvPr id="3088" name="Group 16">
            <a:extLst>
              <a:ext uri="{FF2B5EF4-FFF2-40B4-BE49-F238E27FC236}">
                <a16:creationId xmlns:a16="http://schemas.microsoft.com/office/drawing/2014/main" id="{747657DE-7BA4-4697-BB7B-F4EB2F2F0E80}"/>
              </a:ext>
            </a:extLst>
          </p:cNvPr>
          <p:cNvGrpSpPr>
            <a:grpSpLocks/>
          </p:cNvGrpSpPr>
          <p:nvPr/>
        </p:nvGrpSpPr>
        <p:grpSpPr bwMode="auto">
          <a:xfrm>
            <a:off x="5487988" y="3090863"/>
            <a:ext cx="2681287" cy="274637"/>
            <a:chOff x="3457" y="1947"/>
            <a:chExt cx="1689" cy="173"/>
          </a:xfrm>
        </p:grpSpPr>
        <p:sp>
          <p:nvSpPr>
            <p:cNvPr id="3085" name="Text Box 13">
              <a:extLst>
                <a:ext uri="{FF2B5EF4-FFF2-40B4-BE49-F238E27FC236}">
                  <a16:creationId xmlns:a16="http://schemas.microsoft.com/office/drawing/2014/main" id="{E020200A-259C-4C06-9C72-5E5328149C63}"/>
                </a:ext>
              </a:extLst>
            </p:cNvPr>
            <p:cNvSpPr txBox="1">
              <a:spLocks noChangeArrowheads="1"/>
            </p:cNvSpPr>
            <p:nvPr/>
          </p:nvSpPr>
          <p:spPr bwMode="auto">
            <a:xfrm>
              <a:off x="3457" y="1947"/>
              <a:ext cx="597"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s-ES" altLang="es-ES" sz="1200" i="1">
                  <a:latin typeface="Trebuchet MS" panose="020B0603020202020204" pitchFamily="34" charset="0"/>
                </a:rPr>
                <a:t>Neseuretus</a:t>
              </a:r>
              <a:endParaRPr lang="es-ES_tradnl" altLang="es-ES" sz="1200" i="1">
                <a:latin typeface="Trebuchet MS" panose="020B0603020202020204" pitchFamily="34" charset="0"/>
              </a:endParaRPr>
            </a:p>
          </p:txBody>
        </p:sp>
        <p:sp>
          <p:nvSpPr>
            <p:cNvPr id="3086" name="Text Box 14">
              <a:extLst>
                <a:ext uri="{FF2B5EF4-FFF2-40B4-BE49-F238E27FC236}">
                  <a16:creationId xmlns:a16="http://schemas.microsoft.com/office/drawing/2014/main" id="{9603B7E7-034A-473E-BAF8-9A6C798DBCF4}"/>
                </a:ext>
              </a:extLst>
            </p:cNvPr>
            <p:cNvSpPr txBox="1">
              <a:spLocks noChangeArrowheads="1"/>
            </p:cNvSpPr>
            <p:nvPr/>
          </p:nvSpPr>
          <p:spPr bwMode="auto">
            <a:xfrm>
              <a:off x="4059" y="1947"/>
              <a:ext cx="462"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s-ES" altLang="es-ES" sz="1200" i="1">
                  <a:latin typeface="Trebuchet MS" panose="020B0603020202020204" pitchFamily="34" charset="0"/>
                </a:rPr>
                <a:t>Asaphus</a:t>
              </a:r>
              <a:endParaRPr lang="es-ES_tradnl" altLang="es-ES" sz="1200" i="1">
                <a:latin typeface="Trebuchet MS" panose="020B0603020202020204" pitchFamily="34" charset="0"/>
              </a:endParaRPr>
            </a:p>
          </p:txBody>
        </p:sp>
        <p:sp>
          <p:nvSpPr>
            <p:cNvPr id="3087" name="Text Box 15">
              <a:extLst>
                <a:ext uri="{FF2B5EF4-FFF2-40B4-BE49-F238E27FC236}">
                  <a16:creationId xmlns:a16="http://schemas.microsoft.com/office/drawing/2014/main" id="{B89B3834-75DD-4FA0-8E75-93679F3DBAD6}"/>
                </a:ext>
              </a:extLst>
            </p:cNvPr>
            <p:cNvSpPr txBox="1">
              <a:spLocks noChangeArrowheads="1"/>
            </p:cNvSpPr>
            <p:nvPr/>
          </p:nvSpPr>
          <p:spPr bwMode="auto">
            <a:xfrm>
              <a:off x="4558" y="1947"/>
              <a:ext cx="588"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s-ES" altLang="es-ES" sz="1200" i="1">
                  <a:latin typeface="Trebuchet MS" panose="020B0603020202020204" pitchFamily="34" charset="0"/>
                </a:rPr>
                <a:t>Ectillaenus</a:t>
              </a:r>
              <a:endParaRPr lang="es-ES_tradnl" altLang="es-ES" sz="1200" i="1">
                <a:latin typeface="Trebuchet MS" panose="020B0603020202020204" pitchFamily="34" charset="0"/>
              </a:endParaRPr>
            </a:p>
          </p:txBody>
        </p:sp>
      </p:grpSp>
      <p:sp>
        <p:nvSpPr>
          <p:cNvPr id="3093" name="AutoShape 21">
            <a:hlinkClick r:id="rId6" action="ppaction://hlinksldjump" highlightClick="1"/>
            <a:extLst>
              <a:ext uri="{FF2B5EF4-FFF2-40B4-BE49-F238E27FC236}">
                <a16:creationId xmlns:a16="http://schemas.microsoft.com/office/drawing/2014/main" id="{A6F2215E-B4A7-438D-9AC6-EBE0D9237A7C}"/>
              </a:ext>
            </a:extLst>
          </p:cNvPr>
          <p:cNvSpPr>
            <a:spLocks noChangeArrowheads="1"/>
          </p:cNvSpPr>
          <p:nvPr/>
        </p:nvSpPr>
        <p:spPr bwMode="auto">
          <a:xfrm>
            <a:off x="8675688" y="5949950"/>
            <a:ext cx="431800" cy="503238"/>
          </a:xfrm>
          <a:prstGeom prst="actionButtonReturn">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Tree>
  </p:cSld>
  <p:clrMapOvr>
    <a:masterClrMapping/>
  </p:clrMapOvr>
  <p:transition spd="slow" advClick="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afterEffect">
                                  <p:stCondLst>
                                    <p:cond delay="0"/>
                                  </p:stCondLst>
                                  <p:childTnLst>
                                    <p:set>
                                      <p:cBhvr>
                                        <p:cTn id="6" dur="1" fill="hold">
                                          <p:stCondLst>
                                            <p:cond delay="0"/>
                                          </p:stCondLst>
                                        </p:cTn>
                                        <p:tgtEl>
                                          <p:spTgt spid="3080"/>
                                        </p:tgtEl>
                                        <p:attrNameLst>
                                          <p:attrName>style.visibility</p:attrName>
                                        </p:attrNameLst>
                                      </p:cBhvr>
                                      <p:to>
                                        <p:strVal val="visible"/>
                                      </p:to>
                                    </p:set>
                                    <p:animEffect transition="in" filter="fade">
                                      <p:cBhvr>
                                        <p:cTn id="7" dur="500"/>
                                        <p:tgtEl>
                                          <p:spTgt spid="3080"/>
                                        </p:tgtEl>
                                      </p:cBhvr>
                                    </p:animEffect>
                                  </p:childTnLst>
                                </p:cTn>
                              </p:par>
                            </p:childTnLst>
                          </p:cTn>
                        </p:par>
                        <p:par>
                          <p:cTn id="8" fill="hold" nodeType="afterGroup">
                            <p:stCondLst>
                              <p:cond delay="500"/>
                            </p:stCondLst>
                            <p:childTnLst>
                              <p:par>
                                <p:cTn id="9" presetID="42" presetClass="entr" presetSubtype="0" fill="hold" nodeType="afterEffect">
                                  <p:stCondLst>
                                    <p:cond delay="0"/>
                                  </p:stCondLst>
                                  <p:childTnLst>
                                    <p:set>
                                      <p:cBhvr>
                                        <p:cTn id="10" dur="1" fill="hold">
                                          <p:stCondLst>
                                            <p:cond delay="0"/>
                                          </p:stCondLst>
                                        </p:cTn>
                                        <p:tgtEl>
                                          <p:spTgt spid="3083"/>
                                        </p:tgtEl>
                                        <p:attrNameLst>
                                          <p:attrName>style.visibility</p:attrName>
                                        </p:attrNameLst>
                                      </p:cBhvr>
                                      <p:to>
                                        <p:strVal val="visible"/>
                                      </p:to>
                                    </p:set>
                                    <p:animEffect transition="in" filter="fade">
                                      <p:cBhvr>
                                        <p:cTn id="11" dur="500"/>
                                        <p:tgtEl>
                                          <p:spTgt spid="3083"/>
                                        </p:tgtEl>
                                      </p:cBhvr>
                                    </p:animEffect>
                                    <p:anim calcmode="lin" valueType="num">
                                      <p:cBhvr>
                                        <p:cTn id="12" dur="500" fill="hold"/>
                                        <p:tgtEl>
                                          <p:spTgt spid="3083"/>
                                        </p:tgtEl>
                                        <p:attrNameLst>
                                          <p:attrName>ppt_x</p:attrName>
                                        </p:attrNameLst>
                                      </p:cBhvr>
                                      <p:tavLst>
                                        <p:tav tm="0">
                                          <p:val>
                                            <p:strVal val="#ppt_x"/>
                                          </p:val>
                                        </p:tav>
                                        <p:tav tm="100000">
                                          <p:val>
                                            <p:strVal val="#ppt_x"/>
                                          </p:val>
                                        </p:tav>
                                      </p:tavLst>
                                    </p:anim>
                                    <p:anim calcmode="lin" valueType="num">
                                      <p:cBhvr>
                                        <p:cTn id="13" dur="500" fill="hold"/>
                                        <p:tgtEl>
                                          <p:spTgt spid="3083"/>
                                        </p:tgtEl>
                                        <p:attrNameLst>
                                          <p:attrName>ppt_y</p:attrName>
                                        </p:attrNameLst>
                                      </p:cBhvr>
                                      <p:tavLst>
                                        <p:tav tm="0">
                                          <p:val>
                                            <p:strVal val="#ppt_y+.1"/>
                                          </p:val>
                                        </p:tav>
                                        <p:tav tm="100000">
                                          <p:val>
                                            <p:strVal val="#ppt_y"/>
                                          </p:val>
                                        </p:tav>
                                      </p:tavLst>
                                    </p:anim>
                                  </p:childTnLst>
                                </p:cTn>
                              </p:par>
                            </p:childTnLst>
                          </p:cTn>
                        </p:par>
                        <p:par>
                          <p:cTn id="14" fill="hold" nodeType="afterGroup">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3084"/>
                                        </p:tgtEl>
                                        <p:attrNameLst>
                                          <p:attrName>style.visibility</p:attrName>
                                        </p:attrNameLst>
                                      </p:cBhvr>
                                      <p:to>
                                        <p:strVal val="visible"/>
                                      </p:to>
                                    </p:set>
                                    <p:animEffect transition="in" filter="fade">
                                      <p:cBhvr>
                                        <p:cTn id="17" dur="1000"/>
                                        <p:tgtEl>
                                          <p:spTgt spid="3084"/>
                                        </p:tgtEl>
                                      </p:cBhvr>
                                    </p:animEffect>
                                  </p:childTnLst>
                                </p:cTn>
                              </p:par>
                            </p:childTnLst>
                          </p:cTn>
                        </p:par>
                        <p:par>
                          <p:cTn id="18" fill="hold" nodeType="afterGroup">
                            <p:stCondLst>
                              <p:cond delay="2000"/>
                            </p:stCondLst>
                            <p:childTnLst>
                              <p:par>
                                <p:cTn id="19" presetID="10" presetClass="entr" presetSubtype="0" fill="hold" nodeType="afterEffect">
                                  <p:stCondLst>
                                    <p:cond delay="0"/>
                                  </p:stCondLst>
                                  <p:childTnLst>
                                    <p:set>
                                      <p:cBhvr>
                                        <p:cTn id="20" dur="1" fill="hold">
                                          <p:stCondLst>
                                            <p:cond delay="0"/>
                                          </p:stCondLst>
                                        </p:cTn>
                                        <p:tgtEl>
                                          <p:spTgt spid="3076"/>
                                        </p:tgtEl>
                                        <p:attrNameLst>
                                          <p:attrName>style.visibility</p:attrName>
                                        </p:attrNameLst>
                                      </p:cBhvr>
                                      <p:to>
                                        <p:strVal val="visible"/>
                                      </p:to>
                                    </p:set>
                                    <p:animEffect transition="in" filter="fade">
                                      <p:cBhvr>
                                        <p:cTn id="21" dur="500"/>
                                        <p:tgtEl>
                                          <p:spTgt spid="3076"/>
                                        </p:tgtEl>
                                      </p:cBhvr>
                                    </p:animEffect>
                                  </p:childTnLst>
                                </p:cTn>
                              </p:par>
                            </p:childTnLst>
                          </p:cTn>
                        </p:par>
                        <p:par>
                          <p:cTn id="22" fill="hold" nodeType="afterGroup">
                            <p:stCondLst>
                              <p:cond delay="2500"/>
                            </p:stCondLst>
                            <p:childTnLst>
                              <p:par>
                                <p:cTn id="23" presetID="10" presetClass="entr" presetSubtype="0" fill="hold" nodeType="afterEffect">
                                  <p:stCondLst>
                                    <p:cond delay="0"/>
                                  </p:stCondLst>
                                  <p:childTnLst>
                                    <p:set>
                                      <p:cBhvr>
                                        <p:cTn id="24" dur="1" fill="hold">
                                          <p:stCondLst>
                                            <p:cond delay="0"/>
                                          </p:stCondLst>
                                        </p:cTn>
                                        <p:tgtEl>
                                          <p:spTgt spid="3077"/>
                                        </p:tgtEl>
                                        <p:attrNameLst>
                                          <p:attrName>style.visibility</p:attrName>
                                        </p:attrNameLst>
                                      </p:cBhvr>
                                      <p:to>
                                        <p:strVal val="visible"/>
                                      </p:to>
                                    </p:set>
                                    <p:animEffect transition="in" filter="fade">
                                      <p:cBhvr>
                                        <p:cTn id="25" dur="500"/>
                                        <p:tgtEl>
                                          <p:spTgt spid="3077"/>
                                        </p:tgtEl>
                                      </p:cBhvr>
                                    </p:animEffect>
                                  </p:childTnLst>
                                </p:cTn>
                              </p:par>
                            </p:childTnLst>
                          </p:cTn>
                        </p:par>
                        <p:par>
                          <p:cTn id="26" fill="hold" nodeType="afterGroup">
                            <p:stCondLst>
                              <p:cond delay="3000"/>
                            </p:stCondLst>
                            <p:childTnLst>
                              <p:par>
                                <p:cTn id="27" presetID="10" presetClass="entr" presetSubtype="0" fill="hold" nodeType="afterEffect">
                                  <p:stCondLst>
                                    <p:cond delay="0"/>
                                  </p:stCondLst>
                                  <p:childTnLst>
                                    <p:set>
                                      <p:cBhvr>
                                        <p:cTn id="28" dur="1" fill="hold">
                                          <p:stCondLst>
                                            <p:cond delay="0"/>
                                          </p:stCondLst>
                                        </p:cTn>
                                        <p:tgtEl>
                                          <p:spTgt spid="3078"/>
                                        </p:tgtEl>
                                        <p:attrNameLst>
                                          <p:attrName>style.visibility</p:attrName>
                                        </p:attrNameLst>
                                      </p:cBhvr>
                                      <p:to>
                                        <p:strVal val="visible"/>
                                      </p:to>
                                    </p:set>
                                    <p:animEffect transition="in" filter="fade">
                                      <p:cBhvr>
                                        <p:cTn id="29" dur="500"/>
                                        <p:tgtEl>
                                          <p:spTgt spid="3078"/>
                                        </p:tgtEl>
                                      </p:cBhvr>
                                    </p:animEffect>
                                  </p:childTnLst>
                                </p:cTn>
                              </p:par>
                            </p:childTnLst>
                          </p:cTn>
                        </p:par>
                        <p:par>
                          <p:cTn id="30" fill="hold" nodeType="afterGroup">
                            <p:stCondLst>
                              <p:cond delay="3500"/>
                            </p:stCondLst>
                            <p:childTnLst>
                              <p:par>
                                <p:cTn id="31" presetID="29" presetClass="entr" presetSubtype="0" fill="hold" nodeType="afterEffect">
                                  <p:stCondLst>
                                    <p:cond delay="0"/>
                                  </p:stCondLst>
                                  <p:childTnLst>
                                    <p:set>
                                      <p:cBhvr>
                                        <p:cTn id="32" dur="1" fill="hold">
                                          <p:stCondLst>
                                            <p:cond delay="0"/>
                                          </p:stCondLst>
                                        </p:cTn>
                                        <p:tgtEl>
                                          <p:spTgt spid="3088"/>
                                        </p:tgtEl>
                                        <p:attrNameLst>
                                          <p:attrName>style.visibility</p:attrName>
                                        </p:attrNameLst>
                                      </p:cBhvr>
                                      <p:to>
                                        <p:strVal val="visible"/>
                                      </p:to>
                                    </p:set>
                                    <p:anim calcmode="lin" valueType="num">
                                      <p:cBhvr>
                                        <p:cTn id="33" dur="1000" fill="hold"/>
                                        <p:tgtEl>
                                          <p:spTgt spid="3088"/>
                                        </p:tgtEl>
                                        <p:attrNameLst>
                                          <p:attrName>ppt_x</p:attrName>
                                        </p:attrNameLst>
                                      </p:cBhvr>
                                      <p:tavLst>
                                        <p:tav tm="0">
                                          <p:val>
                                            <p:strVal val="#ppt_x-.2"/>
                                          </p:val>
                                        </p:tav>
                                        <p:tav tm="100000">
                                          <p:val>
                                            <p:strVal val="#ppt_x"/>
                                          </p:val>
                                        </p:tav>
                                      </p:tavLst>
                                    </p:anim>
                                    <p:anim calcmode="lin" valueType="num">
                                      <p:cBhvr>
                                        <p:cTn id="34" dur="1000" fill="hold"/>
                                        <p:tgtEl>
                                          <p:spTgt spid="3088"/>
                                        </p:tgtEl>
                                        <p:attrNameLst>
                                          <p:attrName>ppt_y</p:attrName>
                                        </p:attrNameLst>
                                      </p:cBhvr>
                                      <p:tavLst>
                                        <p:tav tm="0">
                                          <p:val>
                                            <p:strVal val="#ppt_y"/>
                                          </p:val>
                                        </p:tav>
                                        <p:tav tm="100000">
                                          <p:val>
                                            <p:strVal val="#ppt_y"/>
                                          </p:val>
                                        </p:tav>
                                      </p:tavLst>
                                    </p:anim>
                                    <p:animEffect transition="in" filter="wipe(right)" prLst="gradientSize: 0.1">
                                      <p:cBhvr>
                                        <p:cTn id="35" dur="1000"/>
                                        <p:tgtEl>
                                          <p:spTgt spid="3088"/>
                                        </p:tgtEl>
                                      </p:cBhvr>
                                    </p:animEffect>
                                  </p:childTnLst>
                                </p:cTn>
                              </p:par>
                            </p:childTnLst>
                          </p:cTn>
                        </p:par>
                        <p:par>
                          <p:cTn id="36" fill="hold" nodeType="afterGroup">
                            <p:stCondLst>
                              <p:cond delay="4500"/>
                            </p:stCondLst>
                            <p:childTnLst>
                              <p:par>
                                <p:cTn id="37" presetID="10" presetClass="entr" presetSubtype="0" fill="hold" nodeType="afterEffect">
                                  <p:stCondLst>
                                    <p:cond delay="0"/>
                                  </p:stCondLst>
                                  <p:childTnLst>
                                    <p:set>
                                      <p:cBhvr>
                                        <p:cTn id="38" dur="1" fill="hold">
                                          <p:stCondLst>
                                            <p:cond delay="0"/>
                                          </p:stCondLst>
                                        </p:cTn>
                                        <p:tgtEl>
                                          <p:spTgt spid="3093"/>
                                        </p:tgtEl>
                                        <p:attrNameLst>
                                          <p:attrName>style.visibility</p:attrName>
                                        </p:attrNameLst>
                                      </p:cBhvr>
                                      <p:to>
                                        <p:strVal val="visible"/>
                                      </p:to>
                                    </p:set>
                                    <p:animEffect transition="in" filter="fade">
                                      <p:cBhvr>
                                        <p:cTn id="39" dur="500"/>
                                        <p:tgtEl>
                                          <p:spTgt spid="30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8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48" name="Rectangle 28">
            <a:hlinkClick r:id="rId2" action="ppaction://hlinksldjump"/>
            <a:extLst>
              <a:ext uri="{FF2B5EF4-FFF2-40B4-BE49-F238E27FC236}">
                <a16:creationId xmlns:a16="http://schemas.microsoft.com/office/drawing/2014/main" id="{0F15C170-BD56-4702-816D-B7310960AAF2}"/>
              </a:ext>
            </a:extLst>
          </p:cNvPr>
          <p:cNvSpPr>
            <a:spLocks noChangeArrowheads="1"/>
          </p:cNvSpPr>
          <p:nvPr/>
        </p:nvSpPr>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5129" name="Rectangle 9">
            <a:extLst>
              <a:ext uri="{FF2B5EF4-FFF2-40B4-BE49-F238E27FC236}">
                <a16:creationId xmlns:a16="http://schemas.microsoft.com/office/drawing/2014/main" id="{93A913BC-9488-4871-B4AB-3AF9C7F491B8}"/>
              </a:ext>
            </a:extLst>
          </p:cNvPr>
          <p:cNvSpPr>
            <a:spLocks noChangeArrowheads="1"/>
          </p:cNvSpPr>
          <p:nvPr/>
        </p:nvSpPr>
        <p:spPr bwMode="auto">
          <a:xfrm>
            <a:off x="5435600" y="477838"/>
            <a:ext cx="3457575" cy="2663825"/>
          </a:xfrm>
          <a:prstGeom prst="rect">
            <a:avLst/>
          </a:prstGeom>
          <a:solidFill>
            <a:schemeClr val="bg1"/>
          </a:solidFill>
          <a:ln w="28575">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pic>
        <p:nvPicPr>
          <p:cNvPr id="5124" name="Picture 4" descr="The image “http://www.navasdeestena.org/GeoPaleo/GalerFosiles/TalloCrino.jpg” cannot be displayed, because it contains errors.">
            <a:extLst>
              <a:ext uri="{FF2B5EF4-FFF2-40B4-BE49-F238E27FC236}">
                <a16:creationId xmlns:a16="http://schemas.microsoft.com/office/drawing/2014/main" id="{1041FBE3-B181-4A19-AB0A-50E53549EA75}"/>
              </a:ext>
            </a:extLst>
          </p:cNvPr>
          <p:cNvPicPr>
            <a:picLocks noGrp="1" noChangeAspect="1" noChangeArrowheads="1"/>
          </p:cNvPicPr>
          <p:nvPr>
            <p:ph sz="half" idx="1"/>
          </p:nvPr>
        </p:nvPicPr>
        <p:blipFill>
          <a:blip r:embed="rId3">
            <a:lum bright="36000" contrast="60000"/>
            <a:extLst>
              <a:ext uri="{28A0092B-C50C-407E-A947-70E740481C1C}">
                <a14:useLocalDpi xmlns:a14="http://schemas.microsoft.com/office/drawing/2010/main" val="0"/>
              </a:ext>
            </a:extLst>
          </a:blip>
          <a:srcRect/>
          <a:stretch>
            <a:fillRect/>
          </a:stretch>
        </p:blipFill>
        <p:spPr bwMode="auto">
          <a:xfrm>
            <a:off x="7353300" y="1125538"/>
            <a:ext cx="1466850" cy="1747837"/>
          </a:xfr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6" name="Picture 6" descr="Diapo015">
            <a:extLst>
              <a:ext uri="{FF2B5EF4-FFF2-40B4-BE49-F238E27FC236}">
                <a16:creationId xmlns:a16="http://schemas.microsoft.com/office/drawing/2014/main" id="{BCBAC2CA-4719-4A3F-9ABF-67EEBF078AB5}"/>
              </a:ext>
            </a:extLst>
          </p:cNvPr>
          <p:cNvPicPr>
            <a:picLocks noGrp="1" noChangeAspect="1" noChangeArrowheads="1"/>
          </p:cNvPicPr>
          <p:nvPr>
            <p:ph sz="half" idx="2"/>
          </p:nvPr>
        </p:nvPicPr>
        <p:blipFill>
          <a:blip r:embed="rId4">
            <a:lum bright="-6000" contrast="24000"/>
            <a:extLst>
              <a:ext uri="{28A0092B-C50C-407E-A947-70E740481C1C}">
                <a14:useLocalDpi xmlns:a14="http://schemas.microsoft.com/office/drawing/2010/main" val="0"/>
              </a:ext>
            </a:extLst>
          </a:blip>
          <a:srcRect l="27255" r="9119"/>
          <a:stretch>
            <a:fillRect/>
          </a:stretch>
        </p:blipFill>
        <p:spPr bwMode="auto">
          <a:xfrm>
            <a:off x="5580063" y="1125538"/>
            <a:ext cx="1687512" cy="1728787"/>
          </a:xfr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130" name="Line 10">
            <a:extLst>
              <a:ext uri="{FF2B5EF4-FFF2-40B4-BE49-F238E27FC236}">
                <a16:creationId xmlns:a16="http://schemas.microsoft.com/office/drawing/2014/main" id="{D6BA7A3F-BF5F-4B6E-AAA0-A220FC6AB040}"/>
              </a:ext>
            </a:extLst>
          </p:cNvPr>
          <p:cNvSpPr>
            <a:spLocks noChangeShapeType="1"/>
          </p:cNvSpPr>
          <p:nvPr/>
        </p:nvSpPr>
        <p:spPr bwMode="auto">
          <a:xfrm flipH="1">
            <a:off x="2987675" y="2420938"/>
            <a:ext cx="3384550" cy="1944687"/>
          </a:xfrm>
          <a:prstGeom prst="line">
            <a:avLst/>
          </a:prstGeom>
          <a:noFill/>
          <a:ln w="28575">
            <a:solidFill>
              <a:srgbClr val="FF0000"/>
            </a:solidFill>
            <a:round/>
            <a:headEnd type="oval"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a:p>
        </p:txBody>
      </p:sp>
      <p:sp>
        <p:nvSpPr>
          <p:cNvPr id="5131" name="Line 11">
            <a:extLst>
              <a:ext uri="{FF2B5EF4-FFF2-40B4-BE49-F238E27FC236}">
                <a16:creationId xmlns:a16="http://schemas.microsoft.com/office/drawing/2014/main" id="{3D4BB096-EB3D-4A70-8424-348F7716BD21}"/>
              </a:ext>
            </a:extLst>
          </p:cNvPr>
          <p:cNvSpPr>
            <a:spLocks noChangeShapeType="1"/>
          </p:cNvSpPr>
          <p:nvPr/>
        </p:nvSpPr>
        <p:spPr bwMode="auto">
          <a:xfrm flipH="1">
            <a:off x="2987675" y="2349500"/>
            <a:ext cx="4752975" cy="2592388"/>
          </a:xfrm>
          <a:prstGeom prst="line">
            <a:avLst/>
          </a:prstGeom>
          <a:noFill/>
          <a:ln w="28575">
            <a:solidFill>
              <a:srgbClr val="FF0000"/>
            </a:solidFill>
            <a:round/>
            <a:headEnd type="oval"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a:p>
        </p:txBody>
      </p:sp>
      <p:sp>
        <p:nvSpPr>
          <p:cNvPr id="5132" name="Line 12">
            <a:extLst>
              <a:ext uri="{FF2B5EF4-FFF2-40B4-BE49-F238E27FC236}">
                <a16:creationId xmlns:a16="http://schemas.microsoft.com/office/drawing/2014/main" id="{968731AD-CEB4-4A41-9480-6135FD6ACFFA}"/>
              </a:ext>
            </a:extLst>
          </p:cNvPr>
          <p:cNvSpPr>
            <a:spLocks noChangeShapeType="1"/>
          </p:cNvSpPr>
          <p:nvPr/>
        </p:nvSpPr>
        <p:spPr bwMode="auto">
          <a:xfrm flipH="1">
            <a:off x="2987675" y="1916113"/>
            <a:ext cx="3455988" cy="1512887"/>
          </a:xfrm>
          <a:prstGeom prst="line">
            <a:avLst/>
          </a:prstGeom>
          <a:noFill/>
          <a:ln w="28575">
            <a:solidFill>
              <a:srgbClr val="FF0000"/>
            </a:solidFill>
            <a:round/>
            <a:headEnd type="oval"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a:p>
        </p:txBody>
      </p:sp>
      <p:grpSp>
        <p:nvGrpSpPr>
          <p:cNvPr id="5147" name="Group 27">
            <a:extLst>
              <a:ext uri="{FF2B5EF4-FFF2-40B4-BE49-F238E27FC236}">
                <a16:creationId xmlns:a16="http://schemas.microsoft.com/office/drawing/2014/main" id="{DF69F153-69E6-437D-A85A-920E2D4EEFB1}"/>
              </a:ext>
            </a:extLst>
          </p:cNvPr>
          <p:cNvGrpSpPr>
            <a:grpSpLocks/>
          </p:cNvGrpSpPr>
          <p:nvPr/>
        </p:nvGrpSpPr>
        <p:grpSpPr bwMode="auto">
          <a:xfrm>
            <a:off x="5491163" y="2832100"/>
            <a:ext cx="3221037" cy="274638"/>
            <a:chOff x="3459" y="1784"/>
            <a:chExt cx="2029" cy="173"/>
          </a:xfrm>
        </p:grpSpPr>
        <p:sp>
          <p:nvSpPr>
            <p:cNvPr id="5135" name="Text Box 15">
              <a:extLst>
                <a:ext uri="{FF2B5EF4-FFF2-40B4-BE49-F238E27FC236}">
                  <a16:creationId xmlns:a16="http://schemas.microsoft.com/office/drawing/2014/main" id="{36EEA97F-3BF7-4290-89E7-613EE788376A}"/>
                </a:ext>
              </a:extLst>
            </p:cNvPr>
            <p:cNvSpPr txBox="1">
              <a:spLocks noChangeArrowheads="1"/>
            </p:cNvSpPr>
            <p:nvPr/>
          </p:nvSpPr>
          <p:spPr bwMode="auto">
            <a:xfrm>
              <a:off x="3459" y="1784"/>
              <a:ext cx="1090"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s-ES" altLang="es-ES" sz="1200" i="1">
                  <a:latin typeface="Trebuchet MS" panose="020B0603020202020204" pitchFamily="34" charset="0"/>
                </a:rPr>
                <a:t>Heviacrinus melendezi</a:t>
              </a:r>
              <a:endParaRPr lang="es-ES_tradnl" altLang="es-ES" sz="1200" i="1">
                <a:latin typeface="Trebuchet MS" panose="020B0603020202020204" pitchFamily="34" charset="0"/>
              </a:endParaRPr>
            </a:p>
          </p:txBody>
        </p:sp>
        <p:sp>
          <p:nvSpPr>
            <p:cNvPr id="5137" name="Text Box 17">
              <a:extLst>
                <a:ext uri="{FF2B5EF4-FFF2-40B4-BE49-F238E27FC236}">
                  <a16:creationId xmlns:a16="http://schemas.microsoft.com/office/drawing/2014/main" id="{74BEFABF-C259-4026-8E0D-104661879AA2}"/>
                </a:ext>
              </a:extLst>
            </p:cNvPr>
            <p:cNvSpPr txBox="1">
              <a:spLocks noChangeArrowheads="1"/>
            </p:cNvSpPr>
            <p:nvPr/>
          </p:nvSpPr>
          <p:spPr bwMode="auto">
            <a:xfrm>
              <a:off x="4560" y="1784"/>
              <a:ext cx="928"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s-ES" altLang="es-ES" sz="1200" i="1">
                  <a:latin typeface="Trebuchet MS" panose="020B0603020202020204" pitchFamily="34" charset="0"/>
                </a:rPr>
                <a:t>Entronque de tallo</a:t>
              </a:r>
              <a:endParaRPr lang="es-ES_tradnl" altLang="es-ES" sz="1200" i="1">
                <a:latin typeface="Trebuchet MS" panose="020B0603020202020204" pitchFamily="34" charset="0"/>
              </a:endParaRPr>
            </a:p>
          </p:txBody>
        </p:sp>
      </p:grpSp>
      <p:sp>
        <p:nvSpPr>
          <p:cNvPr id="5140" name="Text Box 20">
            <a:extLst>
              <a:ext uri="{FF2B5EF4-FFF2-40B4-BE49-F238E27FC236}">
                <a16:creationId xmlns:a16="http://schemas.microsoft.com/office/drawing/2014/main" id="{5AC8130B-006F-43AD-B9C4-C95BE70F6307}"/>
              </a:ext>
            </a:extLst>
          </p:cNvPr>
          <p:cNvSpPr txBox="1">
            <a:spLocks noChangeArrowheads="1"/>
          </p:cNvSpPr>
          <p:nvPr/>
        </p:nvSpPr>
        <p:spPr bwMode="auto">
          <a:xfrm>
            <a:off x="5508625" y="765175"/>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s-ES" altLang="es-ES">
                <a:latin typeface="Trebuchet MS" panose="020B0603020202020204" pitchFamily="34" charset="0"/>
              </a:rPr>
              <a:t>Equinodermo crinoideo</a:t>
            </a:r>
            <a:endParaRPr lang="es-ES_tradnl" altLang="es-ES">
              <a:latin typeface="Trebuchet MS" panose="020B0603020202020204" pitchFamily="34" charset="0"/>
            </a:endParaRPr>
          </a:p>
        </p:txBody>
      </p:sp>
      <p:sp>
        <p:nvSpPr>
          <p:cNvPr id="5151" name="AutoShape 31">
            <a:hlinkClick r:id="rId5" action="ppaction://hlinksldjump" highlightClick="1"/>
            <a:extLst>
              <a:ext uri="{FF2B5EF4-FFF2-40B4-BE49-F238E27FC236}">
                <a16:creationId xmlns:a16="http://schemas.microsoft.com/office/drawing/2014/main" id="{5C4330A4-E7B8-4873-A9D1-B08F02B4190D}"/>
              </a:ext>
            </a:extLst>
          </p:cNvPr>
          <p:cNvSpPr>
            <a:spLocks noChangeArrowheads="1"/>
          </p:cNvSpPr>
          <p:nvPr/>
        </p:nvSpPr>
        <p:spPr bwMode="auto">
          <a:xfrm>
            <a:off x="8675688" y="5949950"/>
            <a:ext cx="431800" cy="503238"/>
          </a:xfrm>
          <a:prstGeom prst="actionButtonReturn">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Tree>
  </p:cSld>
  <p:clrMapOvr>
    <a:masterClrMapping/>
  </p:clrMapOvr>
  <p:transition spd="slow" advClick="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afterEffect">
                                  <p:stCondLst>
                                    <p:cond delay="0"/>
                                  </p:stCondLst>
                                  <p:childTnLst>
                                    <p:set>
                                      <p:cBhvr>
                                        <p:cTn id="6" dur="1" fill="hold">
                                          <p:stCondLst>
                                            <p:cond delay="0"/>
                                          </p:stCondLst>
                                        </p:cTn>
                                        <p:tgtEl>
                                          <p:spTgt spid="5129"/>
                                        </p:tgtEl>
                                        <p:attrNameLst>
                                          <p:attrName>style.visibility</p:attrName>
                                        </p:attrNameLst>
                                      </p:cBhvr>
                                      <p:to>
                                        <p:strVal val="visible"/>
                                      </p:to>
                                    </p:set>
                                    <p:animEffect transition="in" filter="fade">
                                      <p:cBhvr>
                                        <p:cTn id="7" dur="500"/>
                                        <p:tgtEl>
                                          <p:spTgt spid="5129"/>
                                        </p:tgtEl>
                                      </p:cBhvr>
                                    </p:animEffect>
                                  </p:childTnLst>
                                </p:cTn>
                              </p:par>
                            </p:childTnLst>
                          </p:cTn>
                        </p:par>
                        <p:par>
                          <p:cTn id="8" fill="hold" nodeType="afterGroup">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5140"/>
                                        </p:tgtEl>
                                        <p:attrNameLst>
                                          <p:attrName>style.visibility</p:attrName>
                                        </p:attrNameLst>
                                      </p:cBhvr>
                                      <p:to>
                                        <p:strVal val="visible"/>
                                      </p:to>
                                    </p:set>
                                    <p:animEffect transition="in" filter="fade">
                                      <p:cBhvr>
                                        <p:cTn id="11" dur="1000"/>
                                        <p:tgtEl>
                                          <p:spTgt spid="5140"/>
                                        </p:tgtEl>
                                      </p:cBhvr>
                                    </p:animEffect>
                                  </p:childTnLst>
                                </p:cTn>
                              </p:par>
                            </p:childTnLst>
                          </p:cTn>
                        </p:par>
                        <p:par>
                          <p:cTn id="12" fill="hold" nodeType="afterGroup">
                            <p:stCondLst>
                              <p:cond delay="1500"/>
                            </p:stCondLst>
                            <p:childTnLst>
                              <p:par>
                                <p:cTn id="13" presetID="10" presetClass="entr" presetSubtype="0" fill="hold" nodeType="afterEffect">
                                  <p:stCondLst>
                                    <p:cond delay="0"/>
                                  </p:stCondLst>
                                  <p:childTnLst>
                                    <p:set>
                                      <p:cBhvr>
                                        <p:cTn id="14" dur="1" fill="hold">
                                          <p:stCondLst>
                                            <p:cond delay="0"/>
                                          </p:stCondLst>
                                        </p:cTn>
                                        <p:tgtEl>
                                          <p:spTgt spid="5126"/>
                                        </p:tgtEl>
                                        <p:attrNameLst>
                                          <p:attrName>style.visibility</p:attrName>
                                        </p:attrNameLst>
                                      </p:cBhvr>
                                      <p:to>
                                        <p:strVal val="visible"/>
                                      </p:to>
                                    </p:set>
                                    <p:animEffect transition="in" filter="fade">
                                      <p:cBhvr>
                                        <p:cTn id="15" dur="500"/>
                                        <p:tgtEl>
                                          <p:spTgt spid="5126"/>
                                        </p:tgtEl>
                                      </p:cBhvr>
                                    </p:animEffect>
                                  </p:childTnLst>
                                </p:cTn>
                              </p:par>
                            </p:childTnLst>
                          </p:cTn>
                        </p:par>
                        <p:par>
                          <p:cTn id="16" fill="hold" nodeType="afterGroup">
                            <p:stCondLst>
                              <p:cond delay="2000"/>
                            </p:stCondLst>
                            <p:childTnLst>
                              <p:par>
                                <p:cTn id="17" presetID="10" presetClass="entr" presetSubtype="0" fill="hold" nodeType="afterEffect">
                                  <p:stCondLst>
                                    <p:cond delay="0"/>
                                  </p:stCondLst>
                                  <p:childTnLst>
                                    <p:set>
                                      <p:cBhvr>
                                        <p:cTn id="18" dur="1" fill="hold">
                                          <p:stCondLst>
                                            <p:cond delay="0"/>
                                          </p:stCondLst>
                                        </p:cTn>
                                        <p:tgtEl>
                                          <p:spTgt spid="5124"/>
                                        </p:tgtEl>
                                        <p:attrNameLst>
                                          <p:attrName>style.visibility</p:attrName>
                                        </p:attrNameLst>
                                      </p:cBhvr>
                                      <p:to>
                                        <p:strVal val="visible"/>
                                      </p:to>
                                    </p:set>
                                    <p:animEffect transition="in" filter="fade">
                                      <p:cBhvr>
                                        <p:cTn id="19" dur="500"/>
                                        <p:tgtEl>
                                          <p:spTgt spid="5124"/>
                                        </p:tgtEl>
                                      </p:cBhvr>
                                    </p:animEffect>
                                  </p:childTnLst>
                                </p:cTn>
                              </p:par>
                            </p:childTnLst>
                          </p:cTn>
                        </p:par>
                        <p:par>
                          <p:cTn id="20" fill="hold" nodeType="afterGroup">
                            <p:stCondLst>
                              <p:cond delay="2500"/>
                            </p:stCondLst>
                            <p:childTnLst>
                              <p:par>
                                <p:cTn id="21" presetID="29" presetClass="entr" presetSubtype="0" fill="hold" nodeType="afterEffect">
                                  <p:stCondLst>
                                    <p:cond delay="0"/>
                                  </p:stCondLst>
                                  <p:childTnLst>
                                    <p:set>
                                      <p:cBhvr>
                                        <p:cTn id="22" dur="1" fill="hold">
                                          <p:stCondLst>
                                            <p:cond delay="0"/>
                                          </p:stCondLst>
                                        </p:cTn>
                                        <p:tgtEl>
                                          <p:spTgt spid="5147"/>
                                        </p:tgtEl>
                                        <p:attrNameLst>
                                          <p:attrName>style.visibility</p:attrName>
                                        </p:attrNameLst>
                                      </p:cBhvr>
                                      <p:to>
                                        <p:strVal val="visible"/>
                                      </p:to>
                                    </p:set>
                                    <p:anim calcmode="lin" valueType="num">
                                      <p:cBhvr>
                                        <p:cTn id="23" dur="1000" fill="hold"/>
                                        <p:tgtEl>
                                          <p:spTgt spid="5147"/>
                                        </p:tgtEl>
                                        <p:attrNameLst>
                                          <p:attrName>ppt_x</p:attrName>
                                        </p:attrNameLst>
                                      </p:cBhvr>
                                      <p:tavLst>
                                        <p:tav tm="0">
                                          <p:val>
                                            <p:strVal val="#ppt_x-.2"/>
                                          </p:val>
                                        </p:tav>
                                        <p:tav tm="100000">
                                          <p:val>
                                            <p:strVal val="#ppt_x"/>
                                          </p:val>
                                        </p:tav>
                                      </p:tavLst>
                                    </p:anim>
                                    <p:anim calcmode="lin" valueType="num">
                                      <p:cBhvr>
                                        <p:cTn id="24" dur="1000" fill="hold"/>
                                        <p:tgtEl>
                                          <p:spTgt spid="5147"/>
                                        </p:tgtEl>
                                        <p:attrNameLst>
                                          <p:attrName>ppt_y</p:attrName>
                                        </p:attrNameLst>
                                      </p:cBhvr>
                                      <p:tavLst>
                                        <p:tav tm="0">
                                          <p:val>
                                            <p:strVal val="#ppt_y"/>
                                          </p:val>
                                        </p:tav>
                                        <p:tav tm="100000">
                                          <p:val>
                                            <p:strVal val="#ppt_y"/>
                                          </p:val>
                                        </p:tav>
                                      </p:tavLst>
                                    </p:anim>
                                    <p:animEffect transition="in" filter="wipe(right)" prLst="gradientSize: 0.1">
                                      <p:cBhvr>
                                        <p:cTn id="25" dur="1000"/>
                                        <p:tgtEl>
                                          <p:spTgt spid="5147"/>
                                        </p:tgtEl>
                                      </p:cBhvr>
                                    </p:animEffect>
                                  </p:childTnLst>
                                </p:cTn>
                              </p:par>
                            </p:childTnLst>
                          </p:cTn>
                        </p:par>
                        <p:par>
                          <p:cTn id="26" fill="hold" nodeType="afterGroup">
                            <p:stCondLst>
                              <p:cond delay="3500"/>
                            </p:stCondLst>
                            <p:childTnLst>
                              <p:par>
                                <p:cTn id="27" presetID="10" presetClass="entr" presetSubtype="0" fill="hold" nodeType="afterEffect">
                                  <p:stCondLst>
                                    <p:cond delay="0"/>
                                  </p:stCondLst>
                                  <p:childTnLst>
                                    <p:set>
                                      <p:cBhvr>
                                        <p:cTn id="28" dur="1" fill="hold">
                                          <p:stCondLst>
                                            <p:cond delay="0"/>
                                          </p:stCondLst>
                                        </p:cTn>
                                        <p:tgtEl>
                                          <p:spTgt spid="5132"/>
                                        </p:tgtEl>
                                        <p:attrNameLst>
                                          <p:attrName>style.visibility</p:attrName>
                                        </p:attrNameLst>
                                      </p:cBhvr>
                                      <p:to>
                                        <p:strVal val="visible"/>
                                      </p:to>
                                    </p:set>
                                    <p:animEffect transition="in" filter="fade">
                                      <p:cBhvr>
                                        <p:cTn id="29" dur="2000"/>
                                        <p:tgtEl>
                                          <p:spTgt spid="5132"/>
                                        </p:tgtEl>
                                      </p:cBhvr>
                                    </p:animEffect>
                                  </p:childTnLst>
                                </p:cTn>
                              </p:par>
                            </p:childTnLst>
                          </p:cTn>
                        </p:par>
                        <p:par>
                          <p:cTn id="30" fill="hold" nodeType="afterGroup">
                            <p:stCondLst>
                              <p:cond delay="5500"/>
                            </p:stCondLst>
                            <p:childTnLst>
                              <p:par>
                                <p:cTn id="31" presetID="10" presetClass="entr" presetSubtype="0" fill="hold" nodeType="afterEffect">
                                  <p:stCondLst>
                                    <p:cond delay="0"/>
                                  </p:stCondLst>
                                  <p:childTnLst>
                                    <p:set>
                                      <p:cBhvr>
                                        <p:cTn id="32" dur="1" fill="hold">
                                          <p:stCondLst>
                                            <p:cond delay="0"/>
                                          </p:stCondLst>
                                        </p:cTn>
                                        <p:tgtEl>
                                          <p:spTgt spid="5130"/>
                                        </p:tgtEl>
                                        <p:attrNameLst>
                                          <p:attrName>style.visibility</p:attrName>
                                        </p:attrNameLst>
                                      </p:cBhvr>
                                      <p:to>
                                        <p:strVal val="visible"/>
                                      </p:to>
                                    </p:set>
                                    <p:animEffect transition="in" filter="fade">
                                      <p:cBhvr>
                                        <p:cTn id="33" dur="500"/>
                                        <p:tgtEl>
                                          <p:spTgt spid="5130"/>
                                        </p:tgtEl>
                                      </p:cBhvr>
                                    </p:animEffect>
                                  </p:childTnLst>
                                </p:cTn>
                              </p:par>
                            </p:childTnLst>
                          </p:cTn>
                        </p:par>
                        <p:par>
                          <p:cTn id="34" fill="hold" nodeType="afterGroup">
                            <p:stCondLst>
                              <p:cond delay="6000"/>
                            </p:stCondLst>
                            <p:childTnLst>
                              <p:par>
                                <p:cTn id="35" presetID="10" presetClass="entr" presetSubtype="0" fill="hold" nodeType="afterEffect">
                                  <p:stCondLst>
                                    <p:cond delay="0"/>
                                  </p:stCondLst>
                                  <p:childTnLst>
                                    <p:set>
                                      <p:cBhvr>
                                        <p:cTn id="36" dur="1" fill="hold">
                                          <p:stCondLst>
                                            <p:cond delay="0"/>
                                          </p:stCondLst>
                                        </p:cTn>
                                        <p:tgtEl>
                                          <p:spTgt spid="5131"/>
                                        </p:tgtEl>
                                        <p:attrNameLst>
                                          <p:attrName>style.visibility</p:attrName>
                                        </p:attrNameLst>
                                      </p:cBhvr>
                                      <p:to>
                                        <p:strVal val="visible"/>
                                      </p:to>
                                    </p:set>
                                    <p:animEffect transition="in" filter="fade">
                                      <p:cBhvr>
                                        <p:cTn id="37" dur="500"/>
                                        <p:tgtEl>
                                          <p:spTgt spid="5131"/>
                                        </p:tgtEl>
                                      </p:cBhvr>
                                    </p:animEffect>
                                  </p:childTnLst>
                                </p:cTn>
                              </p:par>
                            </p:childTnLst>
                          </p:cTn>
                        </p:par>
                        <p:par>
                          <p:cTn id="38" fill="hold" nodeType="afterGroup">
                            <p:stCondLst>
                              <p:cond delay="6500"/>
                            </p:stCondLst>
                            <p:childTnLst>
                              <p:par>
                                <p:cTn id="39" presetID="10" presetClass="entr" presetSubtype="0" fill="hold" nodeType="afterEffect">
                                  <p:stCondLst>
                                    <p:cond delay="0"/>
                                  </p:stCondLst>
                                  <p:childTnLst>
                                    <p:set>
                                      <p:cBhvr>
                                        <p:cTn id="40" dur="1" fill="hold">
                                          <p:stCondLst>
                                            <p:cond delay="0"/>
                                          </p:stCondLst>
                                        </p:cTn>
                                        <p:tgtEl>
                                          <p:spTgt spid="5151"/>
                                        </p:tgtEl>
                                        <p:attrNameLst>
                                          <p:attrName>style.visibility</p:attrName>
                                        </p:attrNameLst>
                                      </p:cBhvr>
                                      <p:to>
                                        <p:strVal val="visible"/>
                                      </p:to>
                                    </p:set>
                                    <p:animEffect transition="in" filter="fade">
                                      <p:cBhvr>
                                        <p:cTn id="41" dur="500"/>
                                        <p:tgtEl>
                                          <p:spTgt spid="51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4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44" name="Rectangle 28">
            <a:hlinkClick r:id="rId2" action="ppaction://hlinksldjump"/>
            <a:extLst>
              <a:ext uri="{FF2B5EF4-FFF2-40B4-BE49-F238E27FC236}">
                <a16:creationId xmlns:a16="http://schemas.microsoft.com/office/drawing/2014/main" id="{E4B67C86-9006-4539-B528-8687777EDD28}"/>
              </a:ext>
            </a:extLst>
          </p:cNvPr>
          <p:cNvSpPr>
            <a:spLocks noChangeArrowheads="1"/>
          </p:cNvSpPr>
          <p:nvPr/>
        </p:nvSpPr>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9229" name="Rectangle 13">
            <a:extLst>
              <a:ext uri="{FF2B5EF4-FFF2-40B4-BE49-F238E27FC236}">
                <a16:creationId xmlns:a16="http://schemas.microsoft.com/office/drawing/2014/main" id="{213D162D-77FF-4C76-800D-77C6336CB2AB}"/>
              </a:ext>
            </a:extLst>
          </p:cNvPr>
          <p:cNvSpPr>
            <a:spLocks noChangeArrowheads="1"/>
          </p:cNvSpPr>
          <p:nvPr/>
        </p:nvSpPr>
        <p:spPr bwMode="auto">
          <a:xfrm>
            <a:off x="6443663" y="549275"/>
            <a:ext cx="2700337" cy="2374900"/>
          </a:xfrm>
          <a:prstGeom prst="rect">
            <a:avLst/>
          </a:prstGeom>
          <a:solidFill>
            <a:schemeClr val="bg1"/>
          </a:solidFill>
          <a:ln w="28575">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pic>
        <p:nvPicPr>
          <p:cNvPr id="9220" name="Picture 4" descr="The image “http://www.navasdeestena.org/GeoPaleo/GalerFosiles/Orthis.jpg” cannot be displayed, because it contains errors.">
            <a:extLst>
              <a:ext uri="{FF2B5EF4-FFF2-40B4-BE49-F238E27FC236}">
                <a16:creationId xmlns:a16="http://schemas.microsoft.com/office/drawing/2014/main" id="{6D27A864-0301-4053-B7F4-C18E987FD48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19925" y="981075"/>
            <a:ext cx="1655763" cy="158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990000"/>
                </a:solidFill>
                <a:miter lim="800000"/>
                <a:headEnd/>
                <a:tailEnd/>
              </a14:hiddenLine>
            </a:ext>
          </a:extLst>
        </p:spPr>
      </p:pic>
      <p:grpSp>
        <p:nvGrpSpPr>
          <p:cNvPr id="9240" name="Group 24">
            <a:extLst>
              <a:ext uri="{FF2B5EF4-FFF2-40B4-BE49-F238E27FC236}">
                <a16:creationId xmlns:a16="http://schemas.microsoft.com/office/drawing/2014/main" id="{B99C5B6B-100E-4CD2-BB4B-32CC4F099C5B}"/>
              </a:ext>
            </a:extLst>
          </p:cNvPr>
          <p:cNvGrpSpPr>
            <a:grpSpLocks/>
          </p:cNvGrpSpPr>
          <p:nvPr/>
        </p:nvGrpSpPr>
        <p:grpSpPr bwMode="auto">
          <a:xfrm>
            <a:off x="-180975" y="2924175"/>
            <a:ext cx="8713788" cy="3933825"/>
            <a:chOff x="-114" y="1842"/>
            <a:chExt cx="5489" cy="2478"/>
          </a:xfrm>
        </p:grpSpPr>
        <p:sp>
          <p:nvSpPr>
            <p:cNvPr id="9230" name="Line 14">
              <a:extLst>
                <a:ext uri="{FF2B5EF4-FFF2-40B4-BE49-F238E27FC236}">
                  <a16:creationId xmlns:a16="http://schemas.microsoft.com/office/drawing/2014/main" id="{56D4A984-B34E-43DD-867A-229025F65590}"/>
                </a:ext>
              </a:extLst>
            </p:cNvPr>
            <p:cNvSpPr>
              <a:spLocks noChangeShapeType="1"/>
            </p:cNvSpPr>
            <p:nvPr/>
          </p:nvSpPr>
          <p:spPr bwMode="auto">
            <a:xfrm flipH="1">
              <a:off x="567" y="1842"/>
              <a:ext cx="3492" cy="409"/>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a:p>
          </p:txBody>
        </p:sp>
        <p:sp>
          <p:nvSpPr>
            <p:cNvPr id="9231" name="Line 15">
              <a:extLst>
                <a:ext uri="{FF2B5EF4-FFF2-40B4-BE49-F238E27FC236}">
                  <a16:creationId xmlns:a16="http://schemas.microsoft.com/office/drawing/2014/main" id="{EE654EE6-A55B-4B54-B066-2DF311F351C3}"/>
                </a:ext>
              </a:extLst>
            </p:cNvPr>
            <p:cNvSpPr>
              <a:spLocks noChangeShapeType="1"/>
            </p:cNvSpPr>
            <p:nvPr/>
          </p:nvSpPr>
          <p:spPr bwMode="auto">
            <a:xfrm flipH="1">
              <a:off x="3152" y="1842"/>
              <a:ext cx="907" cy="545"/>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a:p>
          </p:txBody>
        </p:sp>
        <p:sp>
          <p:nvSpPr>
            <p:cNvPr id="9232" name="Line 16">
              <a:extLst>
                <a:ext uri="{FF2B5EF4-FFF2-40B4-BE49-F238E27FC236}">
                  <a16:creationId xmlns:a16="http://schemas.microsoft.com/office/drawing/2014/main" id="{59304C24-4880-41A9-A95E-64FFD74DDC7C}"/>
                </a:ext>
              </a:extLst>
            </p:cNvPr>
            <p:cNvSpPr>
              <a:spLocks noChangeShapeType="1"/>
            </p:cNvSpPr>
            <p:nvPr/>
          </p:nvSpPr>
          <p:spPr bwMode="auto">
            <a:xfrm flipH="1">
              <a:off x="4059" y="1842"/>
              <a:ext cx="0" cy="1225"/>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a:p>
          </p:txBody>
        </p:sp>
        <p:sp>
          <p:nvSpPr>
            <p:cNvPr id="9233" name="Oval 17">
              <a:extLst>
                <a:ext uri="{FF2B5EF4-FFF2-40B4-BE49-F238E27FC236}">
                  <a16:creationId xmlns:a16="http://schemas.microsoft.com/office/drawing/2014/main" id="{CD3076C6-3411-454B-860E-154508B90F7E}"/>
                </a:ext>
              </a:extLst>
            </p:cNvPr>
            <p:cNvSpPr>
              <a:spLocks noChangeArrowheads="1"/>
            </p:cNvSpPr>
            <p:nvPr/>
          </p:nvSpPr>
          <p:spPr bwMode="auto">
            <a:xfrm>
              <a:off x="-114" y="2024"/>
              <a:ext cx="703" cy="635"/>
            </a:xfrm>
            <a:prstGeom prst="ellipse">
              <a:avLst/>
            </a:prstGeom>
            <a:noFill/>
            <a:ln w="28575">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9234" name="Oval 18">
              <a:extLst>
                <a:ext uri="{FF2B5EF4-FFF2-40B4-BE49-F238E27FC236}">
                  <a16:creationId xmlns:a16="http://schemas.microsoft.com/office/drawing/2014/main" id="{ECD8693D-532F-43EE-8AAA-6CA3A2B7A214}"/>
                </a:ext>
              </a:extLst>
            </p:cNvPr>
            <p:cNvSpPr>
              <a:spLocks noChangeArrowheads="1"/>
            </p:cNvSpPr>
            <p:nvPr/>
          </p:nvSpPr>
          <p:spPr bwMode="auto">
            <a:xfrm>
              <a:off x="2472" y="2251"/>
              <a:ext cx="726" cy="544"/>
            </a:xfrm>
            <a:prstGeom prst="ellipse">
              <a:avLst/>
            </a:prstGeom>
            <a:noFill/>
            <a:ln w="28575">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9235" name="Oval 19">
              <a:extLst>
                <a:ext uri="{FF2B5EF4-FFF2-40B4-BE49-F238E27FC236}">
                  <a16:creationId xmlns:a16="http://schemas.microsoft.com/office/drawing/2014/main" id="{97A16DB2-4291-492D-9A4A-971F37C13163}"/>
                </a:ext>
              </a:extLst>
            </p:cNvPr>
            <p:cNvSpPr>
              <a:spLocks noChangeArrowheads="1"/>
            </p:cNvSpPr>
            <p:nvPr/>
          </p:nvSpPr>
          <p:spPr bwMode="auto">
            <a:xfrm>
              <a:off x="3379" y="3022"/>
              <a:ext cx="1996" cy="1298"/>
            </a:xfrm>
            <a:prstGeom prst="ellipse">
              <a:avLst/>
            </a:prstGeom>
            <a:noFill/>
            <a:ln w="28575">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grpSp>
      <p:sp>
        <p:nvSpPr>
          <p:cNvPr id="9237" name="Text Box 21">
            <a:extLst>
              <a:ext uri="{FF2B5EF4-FFF2-40B4-BE49-F238E27FC236}">
                <a16:creationId xmlns:a16="http://schemas.microsoft.com/office/drawing/2014/main" id="{834AA36A-6B2F-45CA-9647-8166C99D8B57}"/>
              </a:ext>
            </a:extLst>
          </p:cNvPr>
          <p:cNvSpPr txBox="1">
            <a:spLocks noChangeArrowheads="1"/>
          </p:cNvSpPr>
          <p:nvPr/>
        </p:nvSpPr>
        <p:spPr bwMode="auto">
          <a:xfrm>
            <a:off x="6948488" y="2565400"/>
            <a:ext cx="854075"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s-ES" altLang="es-ES" sz="1200" i="1">
                <a:latin typeface="Trebuchet MS" panose="020B0603020202020204" pitchFamily="34" charset="0"/>
              </a:rPr>
              <a:t>Orthis sp.</a:t>
            </a:r>
            <a:endParaRPr lang="es-ES_tradnl" altLang="es-ES" sz="1200" i="1">
              <a:latin typeface="Trebuchet MS" panose="020B0603020202020204" pitchFamily="34" charset="0"/>
            </a:endParaRPr>
          </a:p>
        </p:txBody>
      </p:sp>
      <p:sp>
        <p:nvSpPr>
          <p:cNvPr id="9239" name="Text Box 23">
            <a:extLst>
              <a:ext uri="{FF2B5EF4-FFF2-40B4-BE49-F238E27FC236}">
                <a16:creationId xmlns:a16="http://schemas.microsoft.com/office/drawing/2014/main" id="{88B24C46-BAC6-429A-944B-4011804287D6}"/>
              </a:ext>
            </a:extLst>
          </p:cNvPr>
          <p:cNvSpPr txBox="1">
            <a:spLocks noChangeArrowheads="1"/>
          </p:cNvSpPr>
          <p:nvPr/>
        </p:nvSpPr>
        <p:spPr bwMode="auto">
          <a:xfrm>
            <a:off x="6588125" y="620713"/>
            <a:ext cx="27368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s-ES" altLang="es-ES">
                <a:latin typeface="Trebuchet MS" panose="020B0603020202020204" pitchFamily="34" charset="0"/>
              </a:rPr>
              <a:t>Braquiópodos</a:t>
            </a:r>
            <a:endParaRPr lang="es-ES_tradnl" altLang="es-ES">
              <a:latin typeface="Trebuchet MS" panose="020B0603020202020204" pitchFamily="34" charset="0"/>
            </a:endParaRPr>
          </a:p>
        </p:txBody>
      </p:sp>
      <p:sp>
        <p:nvSpPr>
          <p:cNvPr id="9246" name="AutoShape 30">
            <a:hlinkClick r:id="rId4" action="ppaction://hlinksldjump" highlightClick="1"/>
            <a:extLst>
              <a:ext uri="{FF2B5EF4-FFF2-40B4-BE49-F238E27FC236}">
                <a16:creationId xmlns:a16="http://schemas.microsoft.com/office/drawing/2014/main" id="{3BD06103-7E86-4EB0-91AB-8DC40418CAD6}"/>
              </a:ext>
            </a:extLst>
          </p:cNvPr>
          <p:cNvSpPr>
            <a:spLocks noChangeArrowheads="1"/>
          </p:cNvSpPr>
          <p:nvPr/>
        </p:nvSpPr>
        <p:spPr bwMode="auto">
          <a:xfrm>
            <a:off x="8675688" y="5949950"/>
            <a:ext cx="431800" cy="503238"/>
          </a:xfrm>
          <a:prstGeom prst="actionButtonReturn">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Tree>
  </p:cSld>
  <p:clrMapOvr>
    <a:masterClrMapping/>
  </p:clrMapOvr>
  <p:transition spd="slow" advClick="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afterEffect">
                                  <p:stCondLst>
                                    <p:cond delay="0"/>
                                  </p:stCondLst>
                                  <p:childTnLst>
                                    <p:set>
                                      <p:cBhvr>
                                        <p:cTn id="6" dur="1" fill="hold">
                                          <p:stCondLst>
                                            <p:cond delay="0"/>
                                          </p:stCondLst>
                                        </p:cTn>
                                        <p:tgtEl>
                                          <p:spTgt spid="9229"/>
                                        </p:tgtEl>
                                        <p:attrNameLst>
                                          <p:attrName>style.visibility</p:attrName>
                                        </p:attrNameLst>
                                      </p:cBhvr>
                                      <p:to>
                                        <p:strVal val="visible"/>
                                      </p:to>
                                    </p:set>
                                    <p:animEffect transition="in" filter="fade">
                                      <p:cBhvr>
                                        <p:cTn id="7" dur="500"/>
                                        <p:tgtEl>
                                          <p:spTgt spid="9229"/>
                                        </p:tgtEl>
                                      </p:cBhvr>
                                    </p:animEffect>
                                  </p:childTnLst>
                                </p:cTn>
                              </p:par>
                              <p:par>
                                <p:cTn id="8" presetID="10" presetClass="entr" presetSubtype="0" fill="hold" nodeType="withEffect">
                                  <p:stCondLst>
                                    <p:cond delay="0"/>
                                  </p:stCondLst>
                                  <p:childTnLst>
                                    <p:set>
                                      <p:cBhvr>
                                        <p:cTn id="9" dur="1" fill="hold">
                                          <p:stCondLst>
                                            <p:cond delay="0"/>
                                          </p:stCondLst>
                                        </p:cTn>
                                        <p:tgtEl>
                                          <p:spTgt spid="9240"/>
                                        </p:tgtEl>
                                        <p:attrNameLst>
                                          <p:attrName>style.visibility</p:attrName>
                                        </p:attrNameLst>
                                      </p:cBhvr>
                                      <p:to>
                                        <p:strVal val="visible"/>
                                      </p:to>
                                    </p:set>
                                    <p:animEffect transition="in" filter="fade">
                                      <p:cBhvr>
                                        <p:cTn id="10" dur="500"/>
                                        <p:tgtEl>
                                          <p:spTgt spid="9240"/>
                                        </p:tgtEl>
                                      </p:cBhvr>
                                    </p:animEffect>
                                  </p:childTnLst>
                                </p:cTn>
                              </p:par>
                            </p:childTnLst>
                          </p:cTn>
                        </p:par>
                        <p:par>
                          <p:cTn id="11" fill="hold" nodeType="afterGroup">
                            <p:stCondLst>
                              <p:cond delay="500"/>
                            </p:stCondLst>
                            <p:childTnLst>
                              <p:par>
                                <p:cTn id="12" presetID="10" presetClass="entr" presetSubtype="0" fill="hold" grpId="0" nodeType="afterEffect">
                                  <p:stCondLst>
                                    <p:cond delay="0"/>
                                  </p:stCondLst>
                                  <p:childTnLst>
                                    <p:set>
                                      <p:cBhvr>
                                        <p:cTn id="13" dur="1" fill="hold">
                                          <p:stCondLst>
                                            <p:cond delay="0"/>
                                          </p:stCondLst>
                                        </p:cTn>
                                        <p:tgtEl>
                                          <p:spTgt spid="9239"/>
                                        </p:tgtEl>
                                        <p:attrNameLst>
                                          <p:attrName>style.visibility</p:attrName>
                                        </p:attrNameLst>
                                      </p:cBhvr>
                                      <p:to>
                                        <p:strVal val="visible"/>
                                      </p:to>
                                    </p:set>
                                    <p:animEffect transition="in" filter="fade">
                                      <p:cBhvr>
                                        <p:cTn id="14" dur="500"/>
                                        <p:tgtEl>
                                          <p:spTgt spid="9239"/>
                                        </p:tgtEl>
                                      </p:cBhvr>
                                    </p:animEffect>
                                  </p:childTnLst>
                                </p:cTn>
                              </p:par>
                            </p:childTnLst>
                          </p:cTn>
                        </p:par>
                        <p:par>
                          <p:cTn id="15" fill="hold" nodeType="afterGroup">
                            <p:stCondLst>
                              <p:cond delay="1000"/>
                            </p:stCondLst>
                            <p:childTnLst>
                              <p:par>
                                <p:cTn id="16" presetID="10" presetClass="entr" presetSubtype="0" fill="hold" nodeType="afterEffect">
                                  <p:stCondLst>
                                    <p:cond delay="0"/>
                                  </p:stCondLst>
                                  <p:childTnLst>
                                    <p:set>
                                      <p:cBhvr>
                                        <p:cTn id="17" dur="1" fill="hold">
                                          <p:stCondLst>
                                            <p:cond delay="0"/>
                                          </p:stCondLst>
                                        </p:cTn>
                                        <p:tgtEl>
                                          <p:spTgt spid="9220"/>
                                        </p:tgtEl>
                                        <p:attrNameLst>
                                          <p:attrName>style.visibility</p:attrName>
                                        </p:attrNameLst>
                                      </p:cBhvr>
                                      <p:to>
                                        <p:strVal val="visible"/>
                                      </p:to>
                                    </p:set>
                                    <p:animEffect transition="in" filter="fade">
                                      <p:cBhvr>
                                        <p:cTn id="18" dur="1000"/>
                                        <p:tgtEl>
                                          <p:spTgt spid="9220"/>
                                        </p:tgtEl>
                                      </p:cBhvr>
                                    </p:animEffect>
                                  </p:childTnLst>
                                </p:cTn>
                              </p:par>
                            </p:childTnLst>
                          </p:cTn>
                        </p:par>
                        <p:par>
                          <p:cTn id="19" fill="hold" nodeType="afterGroup">
                            <p:stCondLst>
                              <p:cond delay="2000"/>
                            </p:stCondLst>
                            <p:childTnLst>
                              <p:par>
                                <p:cTn id="20" presetID="10" presetClass="entr" presetSubtype="0" fill="hold" grpId="0" nodeType="afterEffect">
                                  <p:stCondLst>
                                    <p:cond delay="0"/>
                                  </p:stCondLst>
                                  <p:childTnLst>
                                    <p:set>
                                      <p:cBhvr>
                                        <p:cTn id="21" dur="1" fill="hold">
                                          <p:stCondLst>
                                            <p:cond delay="0"/>
                                          </p:stCondLst>
                                        </p:cTn>
                                        <p:tgtEl>
                                          <p:spTgt spid="9237"/>
                                        </p:tgtEl>
                                        <p:attrNameLst>
                                          <p:attrName>style.visibility</p:attrName>
                                        </p:attrNameLst>
                                      </p:cBhvr>
                                      <p:to>
                                        <p:strVal val="visible"/>
                                      </p:to>
                                    </p:set>
                                    <p:animEffect transition="in" filter="fade">
                                      <p:cBhvr>
                                        <p:cTn id="22" dur="500"/>
                                        <p:tgtEl>
                                          <p:spTgt spid="9237"/>
                                        </p:tgtEl>
                                      </p:cBhvr>
                                    </p:animEffect>
                                  </p:childTnLst>
                                </p:cTn>
                              </p:par>
                            </p:childTnLst>
                          </p:cTn>
                        </p:par>
                        <p:par>
                          <p:cTn id="23" fill="hold" nodeType="afterGroup">
                            <p:stCondLst>
                              <p:cond delay="2500"/>
                            </p:stCondLst>
                            <p:childTnLst>
                              <p:par>
                                <p:cTn id="24" presetID="10" presetClass="entr" presetSubtype="0" fill="hold" nodeType="afterEffect">
                                  <p:stCondLst>
                                    <p:cond delay="0"/>
                                  </p:stCondLst>
                                  <p:childTnLst>
                                    <p:set>
                                      <p:cBhvr>
                                        <p:cTn id="25" dur="1" fill="hold">
                                          <p:stCondLst>
                                            <p:cond delay="0"/>
                                          </p:stCondLst>
                                        </p:cTn>
                                        <p:tgtEl>
                                          <p:spTgt spid="9246"/>
                                        </p:tgtEl>
                                        <p:attrNameLst>
                                          <p:attrName>style.visibility</p:attrName>
                                        </p:attrNameLst>
                                      </p:cBhvr>
                                      <p:to>
                                        <p:strVal val="visible"/>
                                      </p:to>
                                    </p:set>
                                    <p:animEffect transition="in" filter="fade">
                                      <p:cBhvr>
                                        <p:cTn id="26" dur="500"/>
                                        <p:tgtEl>
                                          <p:spTgt spid="92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37" grpId="0"/>
      <p:bldP spid="923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66" name="Rectangle 26">
            <a:hlinkClick r:id="rId2" action="ppaction://hlinksldjump"/>
            <a:extLst>
              <a:ext uri="{FF2B5EF4-FFF2-40B4-BE49-F238E27FC236}">
                <a16:creationId xmlns:a16="http://schemas.microsoft.com/office/drawing/2014/main" id="{4D7F292A-EAA5-40E1-AFC9-FEDAD7DBC0D2}"/>
              </a:ext>
            </a:extLst>
          </p:cNvPr>
          <p:cNvSpPr>
            <a:spLocks noChangeArrowheads="1"/>
          </p:cNvSpPr>
          <p:nvPr/>
        </p:nvSpPr>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10244" name="Rectangle 4">
            <a:extLst>
              <a:ext uri="{FF2B5EF4-FFF2-40B4-BE49-F238E27FC236}">
                <a16:creationId xmlns:a16="http://schemas.microsoft.com/office/drawing/2014/main" id="{C21AE14A-4B3E-4AA8-AEA6-403FB35A69E8}"/>
              </a:ext>
            </a:extLst>
          </p:cNvPr>
          <p:cNvSpPr>
            <a:spLocks noChangeArrowheads="1"/>
          </p:cNvSpPr>
          <p:nvPr/>
        </p:nvSpPr>
        <p:spPr bwMode="auto">
          <a:xfrm>
            <a:off x="3708400" y="981075"/>
            <a:ext cx="2700338" cy="2374900"/>
          </a:xfrm>
          <a:prstGeom prst="rect">
            <a:avLst/>
          </a:prstGeom>
          <a:solidFill>
            <a:schemeClr val="bg1"/>
          </a:solidFill>
          <a:ln w="28575">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pic>
        <p:nvPicPr>
          <p:cNvPr id="10248" name="Picture 8" descr="The image “http://www.navasdeestena.org/GeoPaleo/GalerFosiles/Glyptarca.jpg” cannot be displayed, because it contains errors.">
            <a:extLst>
              <a:ext uri="{FF2B5EF4-FFF2-40B4-BE49-F238E27FC236}">
                <a16:creationId xmlns:a16="http://schemas.microsoft.com/office/drawing/2014/main" id="{A750A999-0EF4-44A6-8DD1-3EDA9B94A0A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97325" y="1412875"/>
            <a:ext cx="1727200" cy="156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990000"/>
                </a:solidFill>
                <a:miter lim="800000"/>
                <a:headEnd/>
                <a:tailEnd/>
              </a14:hiddenLine>
            </a:ext>
          </a:extLst>
        </p:spPr>
      </p:pic>
      <p:grpSp>
        <p:nvGrpSpPr>
          <p:cNvPr id="10265" name="Group 25">
            <a:extLst>
              <a:ext uri="{FF2B5EF4-FFF2-40B4-BE49-F238E27FC236}">
                <a16:creationId xmlns:a16="http://schemas.microsoft.com/office/drawing/2014/main" id="{53824B0C-7C29-4956-8788-23080178FE82}"/>
              </a:ext>
            </a:extLst>
          </p:cNvPr>
          <p:cNvGrpSpPr>
            <a:grpSpLocks/>
          </p:cNvGrpSpPr>
          <p:nvPr/>
        </p:nvGrpSpPr>
        <p:grpSpPr bwMode="auto">
          <a:xfrm>
            <a:off x="6372225" y="3357563"/>
            <a:ext cx="3024188" cy="1871662"/>
            <a:chOff x="4014" y="2115"/>
            <a:chExt cx="1905" cy="1179"/>
          </a:xfrm>
        </p:grpSpPr>
        <p:sp>
          <p:nvSpPr>
            <p:cNvPr id="10254" name="Line 14">
              <a:extLst>
                <a:ext uri="{FF2B5EF4-FFF2-40B4-BE49-F238E27FC236}">
                  <a16:creationId xmlns:a16="http://schemas.microsoft.com/office/drawing/2014/main" id="{6145AF9A-33CC-45CB-A045-4C146827B4F2}"/>
                </a:ext>
              </a:extLst>
            </p:cNvPr>
            <p:cNvSpPr>
              <a:spLocks noChangeShapeType="1"/>
            </p:cNvSpPr>
            <p:nvPr/>
          </p:nvSpPr>
          <p:spPr bwMode="auto">
            <a:xfrm>
              <a:off x="4014" y="2115"/>
              <a:ext cx="1225" cy="771"/>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a:p>
          </p:txBody>
        </p:sp>
        <p:sp>
          <p:nvSpPr>
            <p:cNvPr id="10257" name="Oval 17">
              <a:extLst>
                <a:ext uri="{FF2B5EF4-FFF2-40B4-BE49-F238E27FC236}">
                  <a16:creationId xmlns:a16="http://schemas.microsoft.com/office/drawing/2014/main" id="{F03D4FF7-DB24-45BD-85E6-3D7CA7100585}"/>
                </a:ext>
              </a:extLst>
            </p:cNvPr>
            <p:cNvSpPr>
              <a:spLocks noChangeArrowheads="1"/>
            </p:cNvSpPr>
            <p:nvPr/>
          </p:nvSpPr>
          <p:spPr bwMode="auto">
            <a:xfrm>
              <a:off x="5193" y="2750"/>
              <a:ext cx="726" cy="544"/>
            </a:xfrm>
            <a:prstGeom prst="ellipse">
              <a:avLst/>
            </a:prstGeom>
            <a:noFill/>
            <a:ln w="28575">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grpSp>
      <p:sp>
        <p:nvSpPr>
          <p:cNvPr id="10259" name="Text Box 19">
            <a:extLst>
              <a:ext uri="{FF2B5EF4-FFF2-40B4-BE49-F238E27FC236}">
                <a16:creationId xmlns:a16="http://schemas.microsoft.com/office/drawing/2014/main" id="{CE202999-D579-4B9A-9F1A-293642DC5BE0}"/>
              </a:ext>
            </a:extLst>
          </p:cNvPr>
          <p:cNvSpPr txBox="1">
            <a:spLocks noChangeArrowheads="1"/>
          </p:cNvSpPr>
          <p:nvPr/>
        </p:nvSpPr>
        <p:spPr bwMode="auto">
          <a:xfrm>
            <a:off x="3851275" y="2997200"/>
            <a:ext cx="109855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s-ES" altLang="es-ES" sz="1200" i="1">
                <a:latin typeface="Trebuchet MS" panose="020B0603020202020204" pitchFamily="34" charset="0"/>
              </a:rPr>
              <a:t>Glyptarca sp.</a:t>
            </a:r>
            <a:endParaRPr lang="es-ES_tradnl" altLang="es-ES" sz="1200" i="1">
              <a:latin typeface="Trebuchet MS" panose="020B0603020202020204" pitchFamily="34" charset="0"/>
            </a:endParaRPr>
          </a:p>
        </p:txBody>
      </p:sp>
      <p:sp>
        <p:nvSpPr>
          <p:cNvPr id="10260" name="Text Box 20">
            <a:extLst>
              <a:ext uri="{FF2B5EF4-FFF2-40B4-BE49-F238E27FC236}">
                <a16:creationId xmlns:a16="http://schemas.microsoft.com/office/drawing/2014/main" id="{F33906F6-6B21-4F07-9E5F-039504E408FB}"/>
              </a:ext>
            </a:extLst>
          </p:cNvPr>
          <p:cNvSpPr txBox="1">
            <a:spLocks noChangeArrowheads="1"/>
          </p:cNvSpPr>
          <p:nvPr/>
        </p:nvSpPr>
        <p:spPr bwMode="auto">
          <a:xfrm>
            <a:off x="3852863" y="1052513"/>
            <a:ext cx="27368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s-ES" altLang="es-ES">
                <a:latin typeface="Trebuchet MS" panose="020B0603020202020204" pitchFamily="34" charset="0"/>
              </a:rPr>
              <a:t>Bivalvos</a:t>
            </a:r>
            <a:endParaRPr lang="es-ES_tradnl" altLang="es-ES">
              <a:latin typeface="Trebuchet MS" panose="020B0603020202020204" pitchFamily="34" charset="0"/>
            </a:endParaRPr>
          </a:p>
        </p:txBody>
      </p:sp>
      <p:sp>
        <p:nvSpPr>
          <p:cNvPr id="10264" name="Rectangle 24">
            <a:hlinkClick r:id="rId4" action="ppaction://hlinksldjump"/>
            <a:extLst>
              <a:ext uri="{FF2B5EF4-FFF2-40B4-BE49-F238E27FC236}">
                <a16:creationId xmlns:a16="http://schemas.microsoft.com/office/drawing/2014/main" id="{4E7631C9-2F2A-47FC-BDFA-502BE5C96027}"/>
              </a:ext>
            </a:extLst>
          </p:cNvPr>
          <p:cNvSpPr>
            <a:spLocks noChangeArrowheads="1"/>
          </p:cNvSpPr>
          <p:nvPr/>
        </p:nvSpPr>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10268" name="AutoShape 28">
            <a:hlinkClick r:id="rId5" action="ppaction://hlinksldjump" highlightClick="1"/>
            <a:extLst>
              <a:ext uri="{FF2B5EF4-FFF2-40B4-BE49-F238E27FC236}">
                <a16:creationId xmlns:a16="http://schemas.microsoft.com/office/drawing/2014/main" id="{871045EC-6F41-475D-9500-04B8C5A21E9E}"/>
              </a:ext>
            </a:extLst>
          </p:cNvPr>
          <p:cNvSpPr>
            <a:spLocks noChangeArrowheads="1"/>
          </p:cNvSpPr>
          <p:nvPr/>
        </p:nvSpPr>
        <p:spPr bwMode="auto">
          <a:xfrm>
            <a:off x="8675688" y="5949950"/>
            <a:ext cx="431800" cy="503238"/>
          </a:xfrm>
          <a:prstGeom prst="actionButtonReturn">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Tree>
  </p:cSld>
  <p:clrMapOvr>
    <a:masterClrMapping/>
  </p:clrMapOvr>
  <p:transition spd="slow" advClick="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afterEffect">
                                  <p:stCondLst>
                                    <p:cond delay="0"/>
                                  </p:stCondLst>
                                  <p:childTnLst>
                                    <p:set>
                                      <p:cBhvr>
                                        <p:cTn id="6" dur="1" fill="hold">
                                          <p:stCondLst>
                                            <p:cond delay="0"/>
                                          </p:stCondLst>
                                        </p:cTn>
                                        <p:tgtEl>
                                          <p:spTgt spid="10244"/>
                                        </p:tgtEl>
                                        <p:attrNameLst>
                                          <p:attrName>style.visibility</p:attrName>
                                        </p:attrNameLst>
                                      </p:cBhvr>
                                      <p:to>
                                        <p:strVal val="visible"/>
                                      </p:to>
                                    </p:set>
                                    <p:animEffect transition="in" filter="fade">
                                      <p:cBhvr>
                                        <p:cTn id="7" dur="500"/>
                                        <p:tgtEl>
                                          <p:spTgt spid="1024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260"/>
                                        </p:tgtEl>
                                        <p:attrNameLst>
                                          <p:attrName>style.visibility</p:attrName>
                                        </p:attrNameLst>
                                      </p:cBhvr>
                                      <p:to>
                                        <p:strVal val="visible"/>
                                      </p:to>
                                    </p:set>
                                    <p:animEffect transition="in" filter="fade">
                                      <p:cBhvr>
                                        <p:cTn id="10" dur="500"/>
                                        <p:tgtEl>
                                          <p:spTgt spid="10260"/>
                                        </p:tgtEl>
                                      </p:cBhvr>
                                    </p:animEffect>
                                  </p:childTnLst>
                                </p:cTn>
                              </p:par>
                            </p:childTnLst>
                          </p:cTn>
                        </p:par>
                        <p:par>
                          <p:cTn id="11" fill="hold" nodeType="afterGroup">
                            <p:stCondLst>
                              <p:cond delay="500"/>
                            </p:stCondLst>
                            <p:childTnLst>
                              <p:par>
                                <p:cTn id="12" presetID="10" presetClass="entr" presetSubtype="0" fill="hold" nodeType="afterEffect">
                                  <p:stCondLst>
                                    <p:cond delay="0"/>
                                  </p:stCondLst>
                                  <p:childTnLst>
                                    <p:set>
                                      <p:cBhvr>
                                        <p:cTn id="13" dur="1" fill="hold">
                                          <p:stCondLst>
                                            <p:cond delay="0"/>
                                          </p:stCondLst>
                                        </p:cTn>
                                        <p:tgtEl>
                                          <p:spTgt spid="10265"/>
                                        </p:tgtEl>
                                        <p:attrNameLst>
                                          <p:attrName>style.visibility</p:attrName>
                                        </p:attrNameLst>
                                      </p:cBhvr>
                                      <p:to>
                                        <p:strVal val="visible"/>
                                      </p:to>
                                    </p:set>
                                    <p:animEffect transition="in" filter="fade">
                                      <p:cBhvr>
                                        <p:cTn id="14" dur="500"/>
                                        <p:tgtEl>
                                          <p:spTgt spid="10265"/>
                                        </p:tgtEl>
                                      </p:cBhvr>
                                    </p:animEffect>
                                  </p:childTnLst>
                                </p:cTn>
                              </p:par>
                            </p:childTnLst>
                          </p:cTn>
                        </p:par>
                        <p:par>
                          <p:cTn id="15" fill="hold" nodeType="afterGroup">
                            <p:stCondLst>
                              <p:cond delay="1000"/>
                            </p:stCondLst>
                            <p:childTnLst>
                              <p:par>
                                <p:cTn id="16" presetID="10" presetClass="entr" presetSubtype="0" fill="hold" nodeType="afterEffect">
                                  <p:stCondLst>
                                    <p:cond delay="0"/>
                                  </p:stCondLst>
                                  <p:childTnLst>
                                    <p:set>
                                      <p:cBhvr>
                                        <p:cTn id="17" dur="1" fill="hold">
                                          <p:stCondLst>
                                            <p:cond delay="0"/>
                                          </p:stCondLst>
                                        </p:cTn>
                                        <p:tgtEl>
                                          <p:spTgt spid="10248"/>
                                        </p:tgtEl>
                                        <p:attrNameLst>
                                          <p:attrName>style.visibility</p:attrName>
                                        </p:attrNameLst>
                                      </p:cBhvr>
                                      <p:to>
                                        <p:strVal val="visible"/>
                                      </p:to>
                                    </p:set>
                                    <p:animEffect transition="in" filter="fade">
                                      <p:cBhvr>
                                        <p:cTn id="18" dur="1000"/>
                                        <p:tgtEl>
                                          <p:spTgt spid="10248"/>
                                        </p:tgtEl>
                                      </p:cBhvr>
                                    </p:animEffect>
                                  </p:childTnLst>
                                </p:cTn>
                              </p:par>
                            </p:childTnLst>
                          </p:cTn>
                        </p:par>
                        <p:par>
                          <p:cTn id="19" fill="hold" nodeType="afterGroup">
                            <p:stCondLst>
                              <p:cond delay="2000"/>
                            </p:stCondLst>
                            <p:childTnLst>
                              <p:par>
                                <p:cTn id="20" presetID="10" presetClass="entr" presetSubtype="0" fill="hold" grpId="0" nodeType="afterEffect">
                                  <p:stCondLst>
                                    <p:cond delay="0"/>
                                  </p:stCondLst>
                                  <p:childTnLst>
                                    <p:set>
                                      <p:cBhvr>
                                        <p:cTn id="21" dur="1" fill="hold">
                                          <p:stCondLst>
                                            <p:cond delay="0"/>
                                          </p:stCondLst>
                                        </p:cTn>
                                        <p:tgtEl>
                                          <p:spTgt spid="10259"/>
                                        </p:tgtEl>
                                        <p:attrNameLst>
                                          <p:attrName>style.visibility</p:attrName>
                                        </p:attrNameLst>
                                      </p:cBhvr>
                                      <p:to>
                                        <p:strVal val="visible"/>
                                      </p:to>
                                    </p:set>
                                    <p:animEffect transition="in" filter="fade">
                                      <p:cBhvr>
                                        <p:cTn id="22" dur="500"/>
                                        <p:tgtEl>
                                          <p:spTgt spid="10259"/>
                                        </p:tgtEl>
                                      </p:cBhvr>
                                    </p:animEffect>
                                  </p:childTnLst>
                                </p:cTn>
                              </p:par>
                            </p:childTnLst>
                          </p:cTn>
                        </p:par>
                        <p:par>
                          <p:cTn id="23" fill="hold" nodeType="afterGroup">
                            <p:stCondLst>
                              <p:cond delay="2500"/>
                            </p:stCondLst>
                            <p:childTnLst>
                              <p:par>
                                <p:cTn id="24" presetID="10" presetClass="entr" presetSubtype="0" fill="hold" nodeType="afterEffect">
                                  <p:stCondLst>
                                    <p:cond delay="0"/>
                                  </p:stCondLst>
                                  <p:childTnLst>
                                    <p:set>
                                      <p:cBhvr>
                                        <p:cTn id="25" dur="1" fill="hold">
                                          <p:stCondLst>
                                            <p:cond delay="0"/>
                                          </p:stCondLst>
                                        </p:cTn>
                                        <p:tgtEl>
                                          <p:spTgt spid="10268"/>
                                        </p:tgtEl>
                                        <p:attrNameLst>
                                          <p:attrName>style.visibility</p:attrName>
                                        </p:attrNameLst>
                                      </p:cBhvr>
                                      <p:to>
                                        <p:strVal val="visible"/>
                                      </p:to>
                                    </p:set>
                                    <p:animEffect transition="in" filter="fade">
                                      <p:cBhvr>
                                        <p:cTn id="26" dur="500"/>
                                        <p:tgtEl>
                                          <p:spTgt spid="102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59" grpId="0"/>
      <p:bldP spid="1026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8" name="Rectangle 4">
            <a:hlinkClick r:id="rId2" action="ppaction://hlinksldjump"/>
            <a:extLst>
              <a:ext uri="{FF2B5EF4-FFF2-40B4-BE49-F238E27FC236}">
                <a16:creationId xmlns:a16="http://schemas.microsoft.com/office/drawing/2014/main" id="{FEA36646-E0F9-48D2-AAF7-03BE7998120E}"/>
              </a:ext>
            </a:extLst>
          </p:cNvPr>
          <p:cNvSpPr>
            <a:spLocks noChangeArrowheads="1"/>
          </p:cNvSpPr>
          <p:nvPr/>
        </p:nvSpPr>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16389" name="Rectangle 5">
            <a:extLst>
              <a:ext uri="{FF2B5EF4-FFF2-40B4-BE49-F238E27FC236}">
                <a16:creationId xmlns:a16="http://schemas.microsoft.com/office/drawing/2014/main" id="{C8BD6E31-1332-4D2B-B127-138AE886E0AB}"/>
              </a:ext>
            </a:extLst>
          </p:cNvPr>
          <p:cNvSpPr>
            <a:spLocks noChangeArrowheads="1"/>
          </p:cNvSpPr>
          <p:nvPr/>
        </p:nvSpPr>
        <p:spPr bwMode="auto">
          <a:xfrm>
            <a:off x="2627313" y="404813"/>
            <a:ext cx="4465637" cy="2374900"/>
          </a:xfrm>
          <a:prstGeom prst="rect">
            <a:avLst/>
          </a:prstGeom>
          <a:solidFill>
            <a:schemeClr val="bg1"/>
          </a:solidFill>
          <a:ln w="28575">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grpSp>
        <p:nvGrpSpPr>
          <p:cNvPr id="16406" name="Group 22">
            <a:extLst>
              <a:ext uri="{FF2B5EF4-FFF2-40B4-BE49-F238E27FC236}">
                <a16:creationId xmlns:a16="http://schemas.microsoft.com/office/drawing/2014/main" id="{30194FDD-9313-4964-A288-88417D572C9B}"/>
              </a:ext>
            </a:extLst>
          </p:cNvPr>
          <p:cNvGrpSpPr>
            <a:grpSpLocks/>
          </p:cNvGrpSpPr>
          <p:nvPr/>
        </p:nvGrpSpPr>
        <p:grpSpPr bwMode="auto">
          <a:xfrm>
            <a:off x="1692275" y="2781300"/>
            <a:ext cx="1800225" cy="3095625"/>
            <a:chOff x="1066" y="1752"/>
            <a:chExt cx="1134" cy="1950"/>
          </a:xfrm>
        </p:grpSpPr>
        <p:sp>
          <p:nvSpPr>
            <p:cNvPr id="16392" name="Line 8">
              <a:extLst>
                <a:ext uri="{FF2B5EF4-FFF2-40B4-BE49-F238E27FC236}">
                  <a16:creationId xmlns:a16="http://schemas.microsoft.com/office/drawing/2014/main" id="{0E664698-4AD6-45B5-B473-45AF5BF18A5D}"/>
                </a:ext>
              </a:extLst>
            </p:cNvPr>
            <p:cNvSpPr>
              <a:spLocks noChangeShapeType="1"/>
            </p:cNvSpPr>
            <p:nvPr/>
          </p:nvSpPr>
          <p:spPr bwMode="auto">
            <a:xfrm flipH="1">
              <a:off x="1519" y="1752"/>
              <a:ext cx="681" cy="1179"/>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a:p>
          </p:txBody>
        </p:sp>
        <p:sp>
          <p:nvSpPr>
            <p:cNvPr id="16393" name="Oval 9">
              <a:extLst>
                <a:ext uri="{FF2B5EF4-FFF2-40B4-BE49-F238E27FC236}">
                  <a16:creationId xmlns:a16="http://schemas.microsoft.com/office/drawing/2014/main" id="{B3D152B0-D0D3-4C11-96F1-A9988B6FC552}"/>
                </a:ext>
              </a:extLst>
            </p:cNvPr>
            <p:cNvSpPr>
              <a:spLocks noChangeArrowheads="1"/>
            </p:cNvSpPr>
            <p:nvPr/>
          </p:nvSpPr>
          <p:spPr bwMode="auto">
            <a:xfrm flipH="1">
              <a:off x="1066" y="2931"/>
              <a:ext cx="691" cy="771"/>
            </a:xfrm>
            <a:prstGeom prst="ellipse">
              <a:avLst/>
            </a:prstGeom>
            <a:noFill/>
            <a:ln w="28575">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grpSp>
      <p:sp>
        <p:nvSpPr>
          <p:cNvPr id="16394" name="Text Box 10">
            <a:extLst>
              <a:ext uri="{FF2B5EF4-FFF2-40B4-BE49-F238E27FC236}">
                <a16:creationId xmlns:a16="http://schemas.microsoft.com/office/drawing/2014/main" id="{2420203D-6133-4873-869D-345187569CAE}"/>
              </a:ext>
            </a:extLst>
          </p:cNvPr>
          <p:cNvSpPr txBox="1">
            <a:spLocks noChangeArrowheads="1"/>
          </p:cNvSpPr>
          <p:nvPr/>
        </p:nvSpPr>
        <p:spPr bwMode="auto">
          <a:xfrm>
            <a:off x="2797175" y="2420938"/>
            <a:ext cx="1343025"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s-ES" altLang="es-ES" sz="1200" i="1">
                <a:latin typeface="Trebuchet MS" panose="020B0603020202020204" pitchFamily="34" charset="0"/>
              </a:rPr>
              <a:t>Clatrhrospira sp.</a:t>
            </a:r>
            <a:endParaRPr lang="es-ES_tradnl" altLang="es-ES" sz="1200" i="1">
              <a:latin typeface="Trebuchet MS" panose="020B0603020202020204" pitchFamily="34" charset="0"/>
            </a:endParaRPr>
          </a:p>
        </p:txBody>
      </p:sp>
      <p:sp>
        <p:nvSpPr>
          <p:cNvPr id="16395" name="Text Box 11">
            <a:extLst>
              <a:ext uri="{FF2B5EF4-FFF2-40B4-BE49-F238E27FC236}">
                <a16:creationId xmlns:a16="http://schemas.microsoft.com/office/drawing/2014/main" id="{FBD48F64-CA16-4830-8C35-7580F4D111E7}"/>
              </a:ext>
            </a:extLst>
          </p:cNvPr>
          <p:cNvSpPr txBox="1">
            <a:spLocks noChangeArrowheads="1"/>
          </p:cNvSpPr>
          <p:nvPr/>
        </p:nvSpPr>
        <p:spPr bwMode="auto">
          <a:xfrm>
            <a:off x="2700338" y="47625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s-ES" altLang="es-ES">
                <a:latin typeface="Trebuchet MS" panose="020B0603020202020204" pitchFamily="34" charset="0"/>
              </a:rPr>
              <a:t>Moluscos</a:t>
            </a:r>
            <a:endParaRPr lang="es-ES_tradnl" altLang="es-ES">
              <a:latin typeface="Trebuchet MS" panose="020B0603020202020204" pitchFamily="34" charset="0"/>
            </a:endParaRPr>
          </a:p>
        </p:txBody>
      </p:sp>
      <p:sp>
        <p:nvSpPr>
          <p:cNvPr id="16396" name="Rectangle 12">
            <a:hlinkClick r:id="rId3" action="ppaction://hlinksldjump"/>
            <a:extLst>
              <a:ext uri="{FF2B5EF4-FFF2-40B4-BE49-F238E27FC236}">
                <a16:creationId xmlns:a16="http://schemas.microsoft.com/office/drawing/2014/main" id="{51BA411C-7387-402D-AE4D-1300CF95EB33}"/>
              </a:ext>
            </a:extLst>
          </p:cNvPr>
          <p:cNvSpPr>
            <a:spLocks noChangeArrowheads="1"/>
          </p:cNvSpPr>
          <p:nvPr/>
        </p:nvSpPr>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16397" name="AutoShape 13">
            <a:hlinkClick r:id="rId4" action="ppaction://hlinksldjump" highlightClick="1"/>
            <a:extLst>
              <a:ext uri="{FF2B5EF4-FFF2-40B4-BE49-F238E27FC236}">
                <a16:creationId xmlns:a16="http://schemas.microsoft.com/office/drawing/2014/main" id="{E026AAA4-8D07-4D42-A71C-C3F496287D64}"/>
              </a:ext>
            </a:extLst>
          </p:cNvPr>
          <p:cNvSpPr>
            <a:spLocks noChangeArrowheads="1"/>
          </p:cNvSpPr>
          <p:nvPr/>
        </p:nvSpPr>
        <p:spPr bwMode="auto">
          <a:xfrm>
            <a:off x="8675688" y="5949950"/>
            <a:ext cx="431800" cy="503238"/>
          </a:xfrm>
          <a:prstGeom prst="actionButtonReturn">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grpSp>
        <p:nvGrpSpPr>
          <p:cNvPr id="16405" name="Group 21">
            <a:extLst>
              <a:ext uri="{FF2B5EF4-FFF2-40B4-BE49-F238E27FC236}">
                <a16:creationId xmlns:a16="http://schemas.microsoft.com/office/drawing/2014/main" id="{6C7A69E1-297C-4653-A491-DD74BD786EEF}"/>
              </a:ext>
            </a:extLst>
          </p:cNvPr>
          <p:cNvGrpSpPr>
            <a:grpSpLocks/>
          </p:cNvGrpSpPr>
          <p:nvPr/>
        </p:nvGrpSpPr>
        <p:grpSpPr bwMode="auto">
          <a:xfrm>
            <a:off x="6156325" y="2781300"/>
            <a:ext cx="2376488" cy="2087563"/>
            <a:chOff x="3878" y="1752"/>
            <a:chExt cx="1497" cy="1315"/>
          </a:xfrm>
        </p:grpSpPr>
        <p:sp>
          <p:nvSpPr>
            <p:cNvPr id="16398" name="Line 14">
              <a:extLst>
                <a:ext uri="{FF2B5EF4-FFF2-40B4-BE49-F238E27FC236}">
                  <a16:creationId xmlns:a16="http://schemas.microsoft.com/office/drawing/2014/main" id="{E8EAD085-FB36-45E6-8738-ACD443CB5829}"/>
                </a:ext>
              </a:extLst>
            </p:cNvPr>
            <p:cNvSpPr>
              <a:spLocks noChangeShapeType="1"/>
            </p:cNvSpPr>
            <p:nvPr/>
          </p:nvSpPr>
          <p:spPr bwMode="auto">
            <a:xfrm>
              <a:off x="3878" y="1752"/>
              <a:ext cx="590" cy="680"/>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a:p>
          </p:txBody>
        </p:sp>
        <p:sp>
          <p:nvSpPr>
            <p:cNvPr id="16399" name="Oval 15">
              <a:extLst>
                <a:ext uri="{FF2B5EF4-FFF2-40B4-BE49-F238E27FC236}">
                  <a16:creationId xmlns:a16="http://schemas.microsoft.com/office/drawing/2014/main" id="{2BC138BC-17BF-4976-8CFC-30ABD2B3666E}"/>
                </a:ext>
              </a:extLst>
            </p:cNvPr>
            <p:cNvSpPr>
              <a:spLocks noChangeArrowheads="1"/>
            </p:cNvSpPr>
            <p:nvPr/>
          </p:nvSpPr>
          <p:spPr bwMode="auto">
            <a:xfrm flipH="1">
              <a:off x="4377" y="2296"/>
              <a:ext cx="998" cy="771"/>
            </a:xfrm>
            <a:prstGeom prst="ellipse">
              <a:avLst/>
            </a:prstGeom>
            <a:noFill/>
            <a:ln w="28575">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grpSp>
      <p:pic>
        <p:nvPicPr>
          <p:cNvPr id="16401" name="Picture 17" descr="The image “http://www.navasdeestena.org/GeoPaleo/GalerFosiles/Clathrospira.jpg” cannot be displayed, because it contains errors.">
            <a:extLst>
              <a:ext uri="{FF2B5EF4-FFF2-40B4-BE49-F238E27FC236}">
                <a16:creationId xmlns:a16="http://schemas.microsoft.com/office/drawing/2014/main" id="{74B35DBF-5E13-4F50-8EF3-CBDA1DB9D8D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16238" y="908050"/>
            <a:ext cx="1584325" cy="1520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990000"/>
                </a:solidFill>
                <a:miter lim="800000"/>
                <a:headEnd/>
                <a:tailEnd/>
              </a14:hiddenLine>
            </a:ext>
          </a:extLst>
        </p:spPr>
      </p:pic>
      <p:sp>
        <p:nvSpPr>
          <p:cNvPr id="16403" name="Text Box 19">
            <a:extLst>
              <a:ext uri="{FF2B5EF4-FFF2-40B4-BE49-F238E27FC236}">
                <a16:creationId xmlns:a16="http://schemas.microsoft.com/office/drawing/2014/main" id="{33B298BC-8314-4649-8DD0-4BEF294D04EA}"/>
              </a:ext>
            </a:extLst>
          </p:cNvPr>
          <p:cNvSpPr txBox="1">
            <a:spLocks noChangeArrowheads="1"/>
          </p:cNvSpPr>
          <p:nvPr/>
        </p:nvSpPr>
        <p:spPr bwMode="auto">
          <a:xfrm>
            <a:off x="4932363" y="2420938"/>
            <a:ext cx="97155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s-ES" altLang="es-ES" sz="1200" i="1">
                <a:latin typeface="Trebuchet MS" panose="020B0603020202020204" pitchFamily="34" charset="0"/>
              </a:rPr>
              <a:t>Sinuites sp.</a:t>
            </a:r>
            <a:endParaRPr lang="es-ES_tradnl" altLang="es-ES" sz="1200" i="1">
              <a:latin typeface="Trebuchet MS" panose="020B0603020202020204" pitchFamily="34" charset="0"/>
            </a:endParaRPr>
          </a:p>
        </p:txBody>
      </p:sp>
      <p:pic>
        <p:nvPicPr>
          <p:cNvPr id="16404" name="Picture 20" descr="The image “http://www.navasdeestena.org/GeoPaleo/GalerFosiles/Sinuites.jpg” cannot be displayed, because it contains errors.">
            <a:extLst>
              <a:ext uri="{FF2B5EF4-FFF2-40B4-BE49-F238E27FC236}">
                <a16:creationId xmlns:a16="http://schemas.microsoft.com/office/drawing/2014/main" id="{DF094FEA-2F59-4328-81A3-649B815191F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003800" y="920750"/>
            <a:ext cx="1584325" cy="150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990000"/>
                </a:solidFill>
                <a:miter lim="800000"/>
                <a:headEnd/>
                <a:tailEnd/>
              </a14:hiddenLine>
            </a:ext>
          </a:extLst>
        </p:spPr>
      </p:pic>
    </p:spTree>
  </p:cSld>
  <p:clrMapOvr>
    <a:masterClrMapping/>
  </p:clrMapOvr>
  <p:transition spd="slow" advClick="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afterEffect">
                                  <p:stCondLst>
                                    <p:cond delay="0"/>
                                  </p:stCondLst>
                                  <p:childTnLst>
                                    <p:set>
                                      <p:cBhvr>
                                        <p:cTn id="6" dur="1" fill="hold">
                                          <p:stCondLst>
                                            <p:cond delay="0"/>
                                          </p:stCondLst>
                                        </p:cTn>
                                        <p:tgtEl>
                                          <p:spTgt spid="16389"/>
                                        </p:tgtEl>
                                        <p:attrNameLst>
                                          <p:attrName>style.visibility</p:attrName>
                                        </p:attrNameLst>
                                      </p:cBhvr>
                                      <p:to>
                                        <p:strVal val="visible"/>
                                      </p:to>
                                    </p:set>
                                    <p:animEffect transition="in" filter="fade">
                                      <p:cBhvr>
                                        <p:cTn id="7" dur="500"/>
                                        <p:tgtEl>
                                          <p:spTgt spid="16389"/>
                                        </p:tgtEl>
                                      </p:cBhvr>
                                    </p:animEffect>
                                  </p:childTnLst>
                                </p:cTn>
                              </p:par>
                              <p:par>
                                <p:cTn id="8" presetID="10" presetClass="entr" presetSubtype="0" fill="hold" nodeType="withEffect">
                                  <p:stCondLst>
                                    <p:cond delay="0"/>
                                  </p:stCondLst>
                                  <p:childTnLst>
                                    <p:set>
                                      <p:cBhvr>
                                        <p:cTn id="9" dur="1" fill="hold">
                                          <p:stCondLst>
                                            <p:cond delay="0"/>
                                          </p:stCondLst>
                                        </p:cTn>
                                        <p:tgtEl>
                                          <p:spTgt spid="16405"/>
                                        </p:tgtEl>
                                        <p:attrNameLst>
                                          <p:attrName>style.visibility</p:attrName>
                                        </p:attrNameLst>
                                      </p:cBhvr>
                                      <p:to>
                                        <p:strVal val="visible"/>
                                      </p:to>
                                    </p:set>
                                    <p:animEffect transition="in" filter="fade">
                                      <p:cBhvr>
                                        <p:cTn id="10" dur="500"/>
                                        <p:tgtEl>
                                          <p:spTgt spid="16405"/>
                                        </p:tgtEl>
                                      </p:cBhvr>
                                    </p:animEffect>
                                  </p:childTnLst>
                                </p:cTn>
                              </p:par>
                              <p:par>
                                <p:cTn id="11" presetID="10" presetClass="entr" presetSubtype="0" fill="hold" nodeType="withEffect">
                                  <p:stCondLst>
                                    <p:cond delay="0"/>
                                  </p:stCondLst>
                                  <p:childTnLst>
                                    <p:set>
                                      <p:cBhvr>
                                        <p:cTn id="12" dur="1" fill="hold">
                                          <p:stCondLst>
                                            <p:cond delay="0"/>
                                          </p:stCondLst>
                                        </p:cTn>
                                        <p:tgtEl>
                                          <p:spTgt spid="16406"/>
                                        </p:tgtEl>
                                        <p:attrNameLst>
                                          <p:attrName>style.visibility</p:attrName>
                                        </p:attrNameLst>
                                      </p:cBhvr>
                                      <p:to>
                                        <p:strVal val="visible"/>
                                      </p:to>
                                    </p:set>
                                    <p:animEffect transition="in" filter="fade">
                                      <p:cBhvr>
                                        <p:cTn id="13" dur="500"/>
                                        <p:tgtEl>
                                          <p:spTgt spid="16406"/>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6395"/>
                                        </p:tgtEl>
                                        <p:attrNameLst>
                                          <p:attrName>style.visibility</p:attrName>
                                        </p:attrNameLst>
                                      </p:cBhvr>
                                      <p:to>
                                        <p:strVal val="visible"/>
                                      </p:to>
                                    </p:set>
                                    <p:animEffect transition="in" filter="fade">
                                      <p:cBhvr>
                                        <p:cTn id="16" dur="500"/>
                                        <p:tgtEl>
                                          <p:spTgt spid="16395"/>
                                        </p:tgtEl>
                                      </p:cBhvr>
                                    </p:animEffect>
                                  </p:childTnLst>
                                </p:cTn>
                              </p:par>
                            </p:childTnLst>
                          </p:cTn>
                        </p:par>
                        <p:par>
                          <p:cTn id="17" fill="hold" nodeType="afterGroup">
                            <p:stCondLst>
                              <p:cond delay="500"/>
                            </p:stCondLst>
                            <p:childTnLst>
                              <p:par>
                                <p:cTn id="18" presetID="10" presetClass="entr" presetSubtype="0" fill="hold" nodeType="afterEffect">
                                  <p:stCondLst>
                                    <p:cond delay="0"/>
                                  </p:stCondLst>
                                  <p:childTnLst>
                                    <p:set>
                                      <p:cBhvr>
                                        <p:cTn id="19" dur="1" fill="hold">
                                          <p:stCondLst>
                                            <p:cond delay="0"/>
                                          </p:stCondLst>
                                        </p:cTn>
                                        <p:tgtEl>
                                          <p:spTgt spid="16401"/>
                                        </p:tgtEl>
                                        <p:attrNameLst>
                                          <p:attrName>style.visibility</p:attrName>
                                        </p:attrNameLst>
                                      </p:cBhvr>
                                      <p:to>
                                        <p:strVal val="visible"/>
                                      </p:to>
                                    </p:set>
                                    <p:animEffect transition="in" filter="fade">
                                      <p:cBhvr>
                                        <p:cTn id="20" dur="500"/>
                                        <p:tgtEl>
                                          <p:spTgt spid="16401"/>
                                        </p:tgtEl>
                                      </p:cBhvr>
                                    </p:animEffect>
                                  </p:childTnLst>
                                </p:cTn>
                              </p:par>
                            </p:childTnLst>
                          </p:cTn>
                        </p:par>
                        <p:par>
                          <p:cTn id="21" fill="hold" nodeType="afterGroup">
                            <p:stCondLst>
                              <p:cond delay="1000"/>
                            </p:stCondLst>
                            <p:childTnLst>
                              <p:par>
                                <p:cTn id="22" presetID="10" presetClass="entr" presetSubtype="0" fill="hold" nodeType="afterEffect">
                                  <p:stCondLst>
                                    <p:cond delay="0"/>
                                  </p:stCondLst>
                                  <p:childTnLst>
                                    <p:set>
                                      <p:cBhvr>
                                        <p:cTn id="23" dur="1" fill="hold">
                                          <p:stCondLst>
                                            <p:cond delay="0"/>
                                          </p:stCondLst>
                                        </p:cTn>
                                        <p:tgtEl>
                                          <p:spTgt spid="16404"/>
                                        </p:tgtEl>
                                        <p:attrNameLst>
                                          <p:attrName>style.visibility</p:attrName>
                                        </p:attrNameLst>
                                      </p:cBhvr>
                                      <p:to>
                                        <p:strVal val="visible"/>
                                      </p:to>
                                    </p:set>
                                    <p:animEffect transition="in" filter="fade">
                                      <p:cBhvr>
                                        <p:cTn id="24" dur="500"/>
                                        <p:tgtEl>
                                          <p:spTgt spid="16404"/>
                                        </p:tgtEl>
                                      </p:cBhvr>
                                    </p:animEffect>
                                  </p:childTnLst>
                                </p:cTn>
                              </p:par>
                            </p:childTnLst>
                          </p:cTn>
                        </p:par>
                        <p:par>
                          <p:cTn id="25" fill="hold" nodeType="afterGroup">
                            <p:stCondLst>
                              <p:cond delay="1500"/>
                            </p:stCondLst>
                            <p:childTnLst>
                              <p:par>
                                <p:cTn id="26" presetID="10" presetClass="entr" presetSubtype="0" fill="hold" grpId="0" nodeType="afterEffect">
                                  <p:stCondLst>
                                    <p:cond delay="0"/>
                                  </p:stCondLst>
                                  <p:childTnLst>
                                    <p:set>
                                      <p:cBhvr>
                                        <p:cTn id="27" dur="1" fill="hold">
                                          <p:stCondLst>
                                            <p:cond delay="0"/>
                                          </p:stCondLst>
                                        </p:cTn>
                                        <p:tgtEl>
                                          <p:spTgt spid="16394"/>
                                        </p:tgtEl>
                                        <p:attrNameLst>
                                          <p:attrName>style.visibility</p:attrName>
                                        </p:attrNameLst>
                                      </p:cBhvr>
                                      <p:to>
                                        <p:strVal val="visible"/>
                                      </p:to>
                                    </p:set>
                                    <p:animEffect transition="in" filter="fade">
                                      <p:cBhvr>
                                        <p:cTn id="28" dur="500"/>
                                        <p:tgtEl>
                                          <p:spTgt spid="16394"/>
                                        </p:tgtEl>
                                      </p:cBhvr>
                                    </p:animEffect>
                                  </p:childTnLst>
                                </p:cTn>
                              </p:par>
                            </p:childTnLst>
                          </p:cTn>
                        </p:par>
                        <p:par>
                          <p:cTn id="29" fill="hold" nodeType="afterGroup">
                            <p:stCondLst>
                              <p:cond delay="2000"/>
                            </p:stCondLst>
                            <p:childTnLst>
                              <p:par>
                                <p:cTn id="30" presetID="10" presetClass="entr" presetSubtype="0" fill="hold" grpId="0" nodeType="afterEffect">
                                  <p:stCondLst>
                                    <p:cond delay="0"/>
                                  </p:stCondLst>
                                  <p:childTnLst>
                                    <p:set>
                                      <p:cBhvr>
                                        <p:cTn id="31" dur="1" fill="hold">
                                          <p:stCondLst>
                                            <p:cond delay="0"/>
                                          </p:stCondLst>
                                        </p:cTn>
                                        <p:tgtEl>
                                          <p:spTgt spid="16403"/>
                                        </p:tgtEl>
                                        <p:attrNameLst>
                                          <p:attrName>style.visibility</p:attrName>
                                        </p:attrNameLst>
                                      </p:cBhvr>
                                      <p:to>
                                        <p:strVal val="visible"/>
                                      </p:to>
                                    </p:set>
                                    <p:animEffect transition="in" filter="fade">
                                      <p:cBhvr>
                                        <p:cTn id="32" dur="500"/>
                                        <p:tgtEl>
                                          <p:spTgt spid="16403"/>
                                        </p:tgtEl>
                                      </p:cBhvr>
                                    </p:animEffect>
                                  </p:childTnLst>
                                </p:cTn>
                              </p:par>
                            </p:childTnLst>
                          </p:cTn>
                        </p:par>
                        <p:par>
                          <p:cTn id="33" fill="hold" nodeType="afterGroup">
                            <p:stCondLst>
                              <p:cond delay="2500"/>
                            </p:stCondLst>
                            <p:childTnLst>
                              <p:par>
                                <p:cTn id="34" presetID="10" presetClass="entr" presetSubtype="0" fill="hold" nodeType="afterEffect">
                                  <p:stCondLst>
                                    <p:cond delay="0"/>
                                  </p:stCondLst>
                                  <p:childTnLst>
                                    <p:set>
                                      <p:cBhvr>
                                        <p:cTn id="35" dur="1" fill="hold">
                                          <p:stCondLst>
                                            <p:cond delay="0"/>
                                          </p:stCondLst>
                                        </p:cTn>
                                        <p:tgtEl>
                                          <p:spTgt spid="16397"/>
                                        </p:tgtEl>
                                        <p:attrNameLst>
                                          <p:attrName>style.visibility</p:attrName>
                                        </p:attrNameLst>
                                      </p:cBhvr>
                                      <p:to>
                                        <p:strVal val="visible"/>
                                      </p:to>
                                    </p:set>
                                    <p:animEffect transition="in" filter="fade">
                                      <p:cBhvr>
                                        <p:cTn id="36" dur="500"/>
                                        <p:tgtEl>
                                          <p:spTgt spid="1639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94" grpId="0"/>
      <p:bldP spid="16395" grpId="0"/>
      <p:bldP spid="1640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9" name="Rectangle 7">
            <a:extLst>
              <a:ext uri="{FF2B5EF4-FFF2-40B4-BE49-F238E27FC236}">
                <a16:creationId xmlns:a16="http://schemas.microsoft.com/office/drawing/2014/main" id="{EF874862-7F5D-48A1-A5C2-79FA63AD95D4}"/>
              </a:ext>
            </a:extLst>
          </p:cNvPr>
          <p:cNvSpPr>
            <a:spLocks noChangeArrowheads="1"/>
          </p:cNvSpPr>
          <p:nvPr/>
        </p:nvSpPr>
        <p:spPr bwMode="auto">
          <a:xfrm>
            <a:off x="0" y="260350"/>
            <a:ext cx="9144000" cy="6337300"/>
          </a:xfrm>
          <a:prstGeom prst="rect">
            <a:avLst/>
          </a:prstGeom>
          <a:solidFill>
            <a:schemeClr val="tx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8195" name="Rectangle 3">
            <a:extLst>
              <a:ext uri="{FF2B5EF4-FFF2-40B4-BE49-F238E27FC236}">
                <a16:creationId xmlns:a16="http://schemas.microsoft.com/office/drawing/2014/main" id="{E2F0717B-387A-4F10-A239-3A9F97186A63}"/>
              </a:ext>
            </a:extLst>
          </p:cNvPr>
          <p:cNvSpPr>
            <a:spLocks noGrp="1" noChangeArrowheads="1"/>
          </p:cNvSpPr>
          <p:nvPr>
            <p:ph type="body" idx="1"/>
          </p:nvPr>
        </p:nvSpPr>
        <p:spPr bwMode="auto">
          <a:xfrm>
            <a:off x="457200" y="333375"/>
            <a:ext cx="8229600" cy="647700"/>
          </a:xfrm>
          <a:noFill/>
          <a:ln/>
          <a:effectLst>
            <a:outerShdw dist="17961" dir="2700000" algn="ctr" rotWithShape="0">
              <a:schemeClr val="tx2">
                <a:alpha val="50000"/>
              </a:scheme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p>
            <a:pPr>
              <a:buFontTx/>
              <a:buNone/>
            </a:pPr>
            <a:r>
              <a:rPr lang="es-ES_tradnl" altLang="es-ES">
                <a:solidFill>
                  <a:srgbClr val="FF6600"/>
                </a:solidFill>
              </a:rPr>
              <a:t>Navas de Estena hace 450 millones de años</a:t>
            </a:r>
            <a:endParaRPr lang="es-ES_tradnl" altLang="es-ES" sz="2400">
              <a:solidFill>
                <a:srgbClr val="800000"/>
              </a:solidFill>
            </a:endParaRPr>
          </a:p>
        </p:txBody>
      </p:sp>
      <p:sp>
        <p:nvSpPr>
          <p:cNvPr id="8196" name="Rectangle 4">
            <a:extLst>
              <a:ext uri="{FF2B5EF4-FFF2-40B4-BE49-F238E27FC236}">
                <a16:creationId xmlns:a16="http://schemas.microsoft.com/office/drawing/2014/main" id="{ADD51CB3-850E-4BB2-AAB4-FFD54A18C343}"/>
              </a:ext>
            </a:extLst>
          </p:cNvPr>
          <p:cNvSpPr>
            <a:spLocks noChangeArrowheads="1"/>
          </p:cNvSpPr>
          <p:nvPr/>
        </p:nvSpPr>
        <p:spPr bwMode="auto">
          <a:xfrm>
            <a:off x="2286000" y="1404938"/>
            <a:ext cx="4572000" cy="1552575"/>
          </a:xfrm>
          <a:prstGeom prst="rect">
            <a:avLst/>
          </a:prstGeom>
          <a:noFill/>
          <a:ln>
            <a:noFill/>
          </a:ln>
          <a:effectLst>
            <a:outerShdw dist="17961" dir="2700000" algn="ctr" rotWithShape="0">
              <a:schemeClr val="tx2">
                <a:alpha val="50000"/>
              </a:scheme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ctr"/>
            <a:r>
              <a:rPr lang="es-ES_tradnl" altLang="es-ES" sz="2400">
                <a:solidFill>
                  <a:srgbClr val="FF9900"/>
                </a:solidFill>
              </a:rPr>
              <a:t>Documentación</a:t>
            </a:r>
          </a:p>
          <a:p>
            <a:pPr algn="ctr"/>
            <a:r>
              <a:rPr lang="es-ES_tradnl" altLang="es-ES" sz="2400">
                <a:solidFill>
                  <a:srgbClr val="FF6600"/>
                </a:solidFill>
              </a:rPr>
              <a:t>Dra. Dolores Gil Cid</a:t>
            </a:r>
          </a:p>
          <a:p>
            <a:pPr algn="ctr"/>
            <a:r>
              <a:rPr lang="es-ES_tradnl" altLang="es-ES" sz="2400">
                <a:solidFill>
                  <a:srgbClr val="FF6600"/>
                </a:solidFill>
              </a:rPr>
              <a:t>Ricardo Lara</a:t>
            </a:r>
          </a:p>
          <a:p>
            <a:pPr algn="ctr"/>
            <a:r>
              <a:rPr lang="es-ES_tradnl" altLang="es-ES" sz="2400">
                <a:solidFill>
                  <a:srgbClr val="FF6600"/>
                </a:solidFill>
              </a:rPr>
              <a:t>Francisco Arroyo</a:t>
            </a:r>
          </a:p>
        </p:txBody>
      </p:sp>
      <p:sp>
        <p:nvSpPr>
          <p:cNvPr id="8197" name="Rectangle 5">
            <a:extLst>
              <a:ext uri="{FF2B5EF4-FFF2-40B4-BE49-F238E27FC236}">
                <a16:creationId xmlns:a16="http://schemas.microsoft.com/office/drawing/2014/main" id="{DF9D9252-9736-4043-9DA5-D2602832D935}"/>
              </a:ext>
            </a:extLst>
          </p:cNvPr>
          <p:cNvSpPr>
            <a:spLocks noChangeArrowheads="1"/>
          </p:cNvSpPr>
          <p:nvPr/>
        </p:nvSpPr>
        <p:spPr bwMode="auto">
          <a:xfrm>
            <a:off x="2286000" y="3430588"/>
            <a:ext cx="4572000" cy="1797050"/>
          </a:xfrm>
          <a:prstGeom prst="rect">
            <a:avLst/>
          </a:prstGeom>
          <a:noFill/>
          <a:ln>
            <a:noFill/>
          </a:ln>
          <a:effectLst>
            <a:outerShdw dist="17961" dir="2700000" algn="ctr" rotWithShape="0">
              <a:schemeClr val="tx2"/>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ctr"/>
            <a:r>
              <a:rPr lang="es-ES_tradnl" altLang="es-ES" sz="2400">
                <a:solidFill>
                  <a:srgbClr val="FF9900"/>
                </a:solidFill>
              </a:rPr>
              <a:t>Creación</a:t>
            </a:r>
          </a:p>
          <a:p>
            <a:pPr algn="ctr"/>
            <a:r>
              <a:rPr lang="es-ES_tradnl" altLang="es-ES" sz="2400">
                <a:solidFill>
                  <a:srgbClr val="FF6600"/>
                </a:solidFill>
              </a:rPr>
              <a:t>Carlos Recio</a:t>
            </a:r>
          </a:p>
          <a:p>
            <a:pPr algn="ctr"/>
            <a:r>
              <a:rPr lang="es-ES_tradnl" altLang="es-ES" sz="2400">
                <a:solidFill>
                  <a:srgbClr val="FF6600"/>
                </a:solidFill>
              </a:rPr>
              <a:t>Actividades de Naturaleza.</a:t>
            </a:r>
          </a:p>
          <a:p>
            <a:pPr algn="ctr"/>
            <a:r>
              <a:rPr lang="es-ES_tradnl" altLang="es-ES" sz="2000">
                <a:solidFill>
                  <a:srgbClr val="FF6600"/>
                </a:solidFill>
                <a:hlinkClick r:id="rId3"/>
              </a:rPr>
              <a:t>www.carlosrecio.com</a:t>
            </a:r>
            <a:endParaRPr lang="es-ES_tradnl" altLang="es-ES" sz="2000">
              <a:solidFill>
                <a:srgbClr val="FF6600"/>
              </a:solidFill>
            </a:endParaRPr>
          </a:p>
          <a:p>
            <a:pPr lvl="1" algn="ctr"/>
            <a:endParaRPr lang="es-ES_tradnl" altLang="es-ES" sz="2000">
              <a:solidFill>
                <a:srgbClr val="FF6600"/>
              </a:solidFill>
            </a:endParaRPr>
          </a:p>
        </p:txBody>
      </p:sp>
      <p:sp>
        <p:nvSpPr>
          <p:cNvPr id="8198" name="Rectangle 6">
            <a:extLst>
              <a:ext uri="{FF2B5EF4-FFF2-40B4-BE49-F238E27FC236}">
                <a16:creationId xmlns:a16="http://schemas.microsoft.com/office/drawing/2014/main" id="{6FD5757B-787A-490E-939E-282C0F7388EA}"/>
              </a:ext>
            </a:extLst>
          </p:cNvPr>
          <p:cNvSpPr>
            <a:spLocks noChangeArrowheads="1"/>
          </p:cNvSpPr>
          <p:nvPr/>
        </p:nvSpPr>
        <p:spPr bwMode="auto">
          <a:xfrm>
            <a:off x="2286000" y="5053013"/>
            <a:ext cx="4572000" cy="1616075"/>
          </a:xfrm>
          <a:prstGeom prst="rect">
            <a:avLst/>
          </a:prstGeom>
          <a:noFill/>
          <a:ln>
            <a:noFill/>
          </a:ln>
          <a:effectLst>
            <a:outerShdw dist="17961" dir="2700000" algn="ctr" rotWithShape="0">
              <a:schemeClr val="tx2"/>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lvl="1" algn="ctr"/>
            <a:r>
              <a:rPr lang="es-ES_tradnl" altLang="es-ES" sz="2000">
                <a:solidFill>
                  <a:srgbClr val="800000"/>
                </a:solidFill>
              </a:rPr>
              <a:t>2005</a:t>
            </a:r>
          </a:p>
          <a:p>
            <a:pPr lvl="1" algn="ctr"/>
            <a:endParaRPr lang="es-ES_tradnl" altLang="es-ES" sz="2000">
              <a:solidFill>
                <a:srgbClr val="800000"/>
              </a:solidFill>
            </a:endParaRPr>
          </a:p>
          <a:p>
            <a:pPr lvl="1" algn="ctr"/>
            <a:r>
              <a:rPr lang="es-ES_tradnl" altLang="es-ES" sz="2000">
                <a:solidFill>
                  <a:srgbClr val="FF6600"/>
                </a:solidFill>
              </a:rPr>
              <a:t>Casa Rural “La Fuente Gorda”</a:t>
            </a:r>
          </a:p>
          <a:p>
            <a:pPr lvl="1" algn="ctr"/>
            <a:r>
              <a:rPr lang="es-ES_tradnl" altLang="es-ES" sz="2000">
                <a:solidFill>
                  <a:srgbClr val="FF6600"/>
                </a:solidFill>
              </a:rPr>
              <a:t>Parque Nacional de Cabañeros</a:t>
            </a:r>
          </a:p>
          <a:p>
            <a:pPr lvl="1" algn="ctr"/>
            <a:r>
              <a:rPr lang="es-ES_tradnl" altLang="es-ES" sz="2000">
                <a:solidFill>
                  <a:srgbClr val="800000"/>
                </a:solidFill>
                <a:hlinkClick r:id="rId4"/>
              </a:rPr>
              <a:t>www.lafuentegorda.com</a:t>
            </a:r>
            <a:endParaRPr lang="es-ES_tradnl" altLang="es-ES" sz="2000">
              <a:solidFill>
                <a:srgbClr val="800000"/>
              </a:solidFill>
            </a:endParaRPr>
          </a:p>
        </p:txBody>
      </p:sp>
      <p:pic>
        <p:nvPicPr>
          <p:cNvPr id="8200" name="05 Pista 5.mp3">
            <a:hlinkClick r:id="" action="ppaction://media"/>
            <a:extLst>
              <a:ext uri="{FF2B5EF4-FFF2-40B4-BE49-F238E27FC236}">
                <a16:creationId xmlns:a16="http://schemas.microsoft.com/office/drawing/2014/main" id="{FA3CCF47-D946-41A8-8772-397A58F13107}"/>
              </a:ext>
            </a:extLst>
          </p:cNvPr>
          <p:cNvPicPr>
            <a:picLocks noRot="1" noChangeAspect="1" noChangeArrowheads="1"/>
          </p:cNvPicPr>
          <p:nvPr>
            <a:audioFile r:link="rId1"/>
          </p:nvPr>
        </p:nvPicPr>
        <p:blipFill>
          <a:blip r:embed="rId5">
            <a:extLst>
              <a:ext uri="{28A0092B-C50C-407E-A947-70E740481C1C}">
                <a14:useLocalDpi xmlns:a14="http://schemas.microsoft.com/office/drawing/2010/main" val="0"/>
              </a:ext>
            </a:extLst>
          </a:blip>
          <a:srcRect/>
          <a:stretch>
            <a:fillRect/>
          </a:stretch>
        </p:blipFill>
        <p:spPr bwMode="auto">
          <a:xfrm>
            <a:off x="-152400" y="6858000"/>
            <a:ext cx="304800" cy="3048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advClick="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8" presetClass="entr" presetSubtype="0" fill="hold" grpId="0" nodeType="withEffect">
                                  <p:stCondLst>
                                    <p:cond delay="1500"/>
                                  </p:stCondLst>
                                  <p:childTnLst>
                                    <p:set>
                                      <p:cBhvr>
                                        <p:cTn id="6" dur="1" fill="hold">
                                          <p:stCondLst>
                                            <p:cond delay="0"/>
                                          </p:stCondLst>
                                        </p:cTn>
                                        <p:tgtEl>
                                          <p:spTgt spid="8195">
                                            <p:txEl>
                                              <p:pRg st="0" end="0"/>
                                            </p:txEl>
                                          </p:spTgt>
                                        </p:tgtEl>
                                        <p:attrNameLst>
                                          <p:attrName>style.visibility</p:attrName>
                                        </p:attrNameLst>
                                      </p:cBhvr>
                                      <p:to>
                                        <p:strVal val="visible"/>
                                      </p:to>
                                    </p:set>
                                    <p:anim calcmode="lin" valueType="num">
                                      <p:cBhvr>
                                        <p:cTn id="7" dur="25000" fill="hold"/>
                                        <p:tgtEl>
                                          <p:spTgt spid="8195">
                                            <p:txEl>
                                              <p:pRg st="0" end="0"/>
                                            </p:txEl>
                                          </p:spTgt>
                                        </p:tgtEl>
                                        <p:attrNameLst>
                                          <p:attrName>ppt_x</p:attrName>
                                        </p:attrNameLst>
                                      </p:cBhvr>
                                      <p:tavLst>
                                        <p:tav tm="0">
                                          <p:val>
                                            <p:strVal val="#ppt_x"/>
                                          </p:val>
                                        </p:tav>
                                        <p:tav tm="100000">
                                          <p:val>
                                            <p:strVal val="#ppt_x"/>
                                          </p:val>
                                        </p:tav>
                                      </p:tavLst>
                                    </p:anim>
                                    <p:anim calcmode="lin" valueType="num">
                                      <p:cBhvr>
                                        <p:cTn id="8" dur="25000" fill="hold"/>
                                        <p:tgtEl>
                                          <p:spTgt spid="8195">
                                            <p:txEl>
                                              <p:pRg st="0" end="0"/>
                                            </p:txEl>
                                          </p:spTgt>
                                        </p:tgtEl>
                                        <p:attrNameLst>
                                          <p:attrName>ppt_y</p:attrName>
                                        </p:attrNameLst>
                                      </p:cBhvr>
                                      <p:tavLst>
                                        <p:tav tm="0">
                                          <p:val>
                                            <p:strVal val="#ppt_y+1"/>
                                          </p:val>
                                        </p:tav>
                                        <p:tav tm="100000">
                                          <p:val>
                                            <p:strVal val="#ppt_y-1"/>
                                          </p:val>
                                        </p:tav>
                                      </p:tavLst>
                                    </p:anim>
                                  </p:childTnLst>
                                </p:cTn>
                              </p:par>
                              <p:par>
                                <p:cTn id="9" presetID="10" presetClass="entr" presetSubtype="0" fill="hold" nodeType="withEffect">
                                  <p:stCondLst>
                                    <p:cond delay="2000"/>
                                  </p:stCondLst>
                                  <p:childTnLst>
                                    <p:set>
                                      <p:cBhvr>
                                        <p:cTn id="10" dur="1" fill="hold">
                                          <p:stCondLst>
                                            <p:cond delay="0"/>
                                          </p:stCondLst>
                                        </p:cTn>
                                        <p:tgtEl>
                                          <p:spTgt spid="8199"/>
                                        </p:tgtEl>
                                        <p:attrNameLst>
                                          <p:attrName>style.visibility</p:attrName>
                                        </p:attrNameLst>
                                      </p:cBhvr>
                                      <p:to>
                                        <p:strVal val="visible"/>
                                      </p:to>
                                    </p:set>
                                    <p:animEffect transition="in" filter="fade">
                                      <p:cBhvr>
                                        <p:cTn id="11" dur="14000"/>
                                        <p:tgtEl>
                                          <p:spTgt spid="8199"/>
                                        </p:tgtEl>
                                      </p:cBhvr>
                                    </p:animEffect>
                                  </p:childTnLst>
                                </p:cTn>
                              </p:par>
                              <p:par>
                                <p:cTn id="12" presetID="28" presetClass="entr" presetSubtype="0" fill="hold" grpId="0" nodeType="withEffect">
                                  <p:stCondLst>
                                    <p:cond delay="2500"/>
                                  </p:stCondLst>
                                  <p:childTnLst>
                                    <p:set>
                                      <p:cBhvr>
                                        <p:cTn id="13" dur="1" fill="hold">
                                          <p:stCondLst>
                                            <p:cond delay="0"/>
                                          </p:stCondLst>
                                        </p:cTn>
                                        <p:tgtEl>
                                          <p:spTgt spid="8196"/>
                                        </p:tgtEl>
                                        <p:attrNameLst>
                                          <p:attrName>style.visibility</p:attrName>
                                        </p:attrNameLst>
                                      </p:cBhvr>
                                      <p:to>
                                        <p:strVal val="visible"/>
                                      </p:to>
                                    </p:set>
                                    <p:anim calcmode="lin" valueType="num">
                                      <p:cBhvr>
                                        <p:cTn id="14" dur="37500" fill="hold"/>
                                        <p:tgtEl>
                                          <p:spTgt spid="8196"/>
                                        </p:tgtEl>
                                        <p:attrNameLst>
                                          <p:attrName>ppt_x</p:attrName>
                                        </p:attrNameLst>
                                      </p:cBhvr>
                                      <p:tavLst>
                                        <p:tav tm="0">
                                          <p:val>
                                            <p:strVal val="#ppt_x"/>
                                          </p:val>
                                        </p:tav>
                                        <p:tav tm="100000">
                                          <p:val>
                                            <p:strVal val="#ppt_x"/>
                                          </p:val>
                                        </p:tav>
                                      </p:tavLst>
                                    </p:anim>
                                    <p:anim calcmode="lin" valueType="num">
                                      <p:cBhvr>
                                        <p:cTn id="15" dur="37500" fill="hold"/>
                                        <p:tgtEl>
                                          <p:spTgt spid="8196"/>
                                        </p:tgtEl>
                                        <p:attrNameLst>
                                          <p:attrName>ppt_y</p:attrName>
                                        </p:attrNameLst>
                                      </p:cBhvr>
                                      <p:tavLst>
                                        <p:tav tm="0">
                                          <p:val>
                                            <p:strVal val="#ppt_y+1"/>
                                          </p:val>
                                        </p:tav>
                                        <p:tav tm="100000">
                                          <p:val>
                                            <p:strVal val="#ppt_y-1"/>
                                          </p:val>
                                        </p:tav>
                                      </p:tavLst>
                                    </p:anim>
                                  </p:childTnLst>
                                </p:cTn>
                              </p:par>
                              <p:par>
                                <p:cTn id="16" presetID="28" presetClass="entr" presetSubtype="0" fill="hold" grpId="0" nodeType="withEffect">
                                  <p:stCondLst>
                                    <p:cond delay="3500"/>
                                  </p:stCondLst>
                                  <p:childTnLst>
                                    <p:set>
                                      <p:cBhvr>
                                        <p:cTn id="17" dur="1" fill="hold">
                                          <p:stCondLst>
                                            <p:cond delay="0"/>
                                          </p:stCondLst>
                                        </p:cTn>
                                        <p:tgtEl>
                                          <p:spTgt spid="8197"/>
                                        </p:tgtEl>
                                        <p:attrNameLst>
                                          <p:attrName>style.visibility</p:attrName>
                                        </p:attrNameLst>
                                      </p:cBhvr>
                                      <p:to>
                                        <p:strVal val="visible"/>
                                      </p:to>
                                    </p:set>
                                    <p:anim calcmode="lin" valueType="num">
                                      <p:cBhvr>
                                        <p:cTn id="18" dur="36500" fill="hold"/>
                                        <p:tgtEl>
                                          <p:spTgt spid="8197"/>
                                        </p:tgtEl>
                                        <p:attrNameLst>
                                          <p:attrName>ppt_x</p:attrName>
                                        </p:attrNameLst>
                                      </p:cBhvr>
                                      <p:tavLst>
                                        <p:tav tm="0">
                                          <p:val>
                                            <p:strVal val="#ppt_x"/>
                                          </p:val>
                                        </p:tav>
                                        <p:tav tm="100000">
                                          <p:val>
                                            <p:strVal val="#ppt_x"/>
                                          </p:val>
                                        </p:tav>
                                      </p:tavLst>
                                    </p:anim>
                                    <p:anim calcmode="lin" valueType="num">
                                      <p:cBhvr>
                                        <p:cTn id="19" dur="36500" fill="hold"/>
                                        <p:tgtEl>
                                          <p:spTgt spid="8197"/>
                                        </p:tgtEl>
                                        <p:attrNameLst>
                                          <p:attrName>ppt_y</p:attrName>
                                        </p:attrNameLst>
                                      </p:cBhvr>
                                      <p:tavLst>
                                        <p:tav tm="0">
                                          <p:val>
                                            <p:strVal val="#ppt_y+1"/>
                                          </p:val>
                                        </p:tav>
                                        <p:tav tm="100000">
                                          <p:val>
                                            <p:strVal val="#ppt_y-1"/>
                                          </p:val>
                                        </p:tav>
                                      </p:tavLst>
                                    </p:anim>
                                  </p:childTnLst>
                                </p:cTn>
                              </p:par>
                              <p:par>
                                <p:cTn id="20" presetID="28" presetClass="entr" presetSubtype="0" fill="hold" grpId="0" nodeType="withEffect">
                                  <p:stCondLst>
                                    <p:cond delay="3500"/>
                                  </p:stCondLst>
                                  <p:childTnLst>
                                    <p:set>
                                      <p:cBhvr>
                                        <p:cTn id="21" dur="1" fill="hold">
                                          <p:stCondLst>
                                            <p:cond delay="0"/>
                                          </p:stCondLst>
                                        </p:cTn>
                                        <p:tgtEl>
                                          <p:spTgt spid="8198"/>
                                        </p:tgtEl>
                                        <p:attrNameLst>
                                          <p:attrName>style.visibility</p:attrName>
                                        </p:attrNameLst>
                                      </p:cBhvr>
                                      <p:to>
                                        <p:strVal val="visible"/>
                                      </p:to>
                                    </p:set>
                                    <p:anim calcmode="lin" valueType="num">
                                      <p:cBhvr>
                                        <p:cTn id="22" dur="46500" fill="hold"/>
                                        <p:tgtEl>
                                          <p:spTgt spid="8198"/>
                                        </p:tgtEl>
                                        <p:attrNameLst>
                                          <p:attrName>ppt_x</p:attrName>
                                        </p:attrNameLst>
                                      </p:cBhvr>
                                      <p:tavLst>
                                        <p:tav tm="0">
                                          <p:val>
                                            <p:strVal val="#ppt_x"/>
                                          </p:val>
                                        </p:tav>
                                        <p:tav tm="100000">
                                          <p:val>
                                            <p:strVal val="#ppt_x"/>
                                          </p:val>
                                        </p:tav>
                                      </p:tavLst>
                                    </p:anim>
                                    <p:anim calcmode="lin" valueType="num">
                                      <p:cBhvr>
                                        <p:cTn id="23" dur="46500" fill="hold"/>
                                        <p:tgtEl>
                                          <p:spTgt spid="8198"/>
                                        </p:tgtEl>
                                        <p:attrNameLst>
                                          <p:attrName>ppt_y</p:attrName>
                                        </p:attrNameLst>
                                      </p:cBhvr>
                                      <p:tavLst>
                                        <p:tav tm="0">
                                          <p:val>
                                            <p:strVal val="#ppt_y+1"/>
                                          </p:val>
                                        </p:tav>
                                        <p:tav tm="100000">
                                          <p:val>
                                            <p:strVal val="#ppt_y-1"/>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p:cTn id="24" fill="hold" display="0">
                  <p:stCondLst>
                    <p:cond delay="indefinite"/>
                  </p:stCondLst>
                  <p:endCondLst>
                    <p:cond evt="onNext" delay="0">
                      <p:tgtEl>
                        <p:sldTgt/>
                      </p:tgtEl>
                    </p:cond>
                    <p:cond evt="onPrev" delay="0">
                      <p:tgtEl>
                        <p:sldTgt/>
                      </p:tgtEl>
                    </p:cond>
                    <p:cond evt="onStopAudio" delay="0">
                      <p:tgtEl>
                        <p:sldTgt/>
                      </p:tgtEl>
                    </p:cond>
                  </p:endCondLst>
                </p:cTn>
                <p:tgtEl>
                  <p:spTgt spid="8200"/>
                </p:tgtEl>
              </p:cMediaNode>
            </p:audio>
          </p:childTnLst>
        </p:cTn>
      </p:par>
    </p:tnLst>
    <p:bldLst>
      <p:bldP spid="8195" grpId="0" build="allAtOnce"/>
      <p:bldP spid="8196" grpId="0"/>
      <p:bldP spid="8197" grpId="0"/>
      <p:bldP spid="8198" grpId="0"/>
    </p:bldLst>
  </p:timing>
</p:sld>
</file>

<file path=ppt/theme/theme1.xml><?xml version="1.0" encoding="utf-8"?>
<a:theme xmlns:a="http://schemas.openxmlformats.org/drawingml/2006/main" name="Diseño predeterminado">
  <a:themeElements>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iseño predeterminado">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iseño predeterminad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iseño predeterminad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iseño predeterminad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iseño predeterminado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iseño predeterminad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iseño predeterminad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iseño predeterminad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iseño predeterminad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iseño predeterminad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1079</TotalTime>
  <Words>275</Words>
  <Application>Microsoft Office PowerPoint</Application>
  <PresentationFormat>Presentación en pantalla (4:3)</PresentationFormat>
  <Paragraphs>42</Paragraphs>
  <Slides>11</Slides>
  <Notes>0</Notes>
  <HiddenSlides>0</HiddenSlides>
  <MMClips>2</MMClips>
  <ScaleCrop>false</ScaleCrop>
  <HeadingPairs>
    <vt:vector size="4" baseType="variant">
      <vt:variant>
        <vt:lpstr>Tema</vt:lpstr>
      </vt:variant>
      <vt:variant>
        <vt:i4>1</vt:i4>
      </vt:variant>
      <vt:variant>
        <vt:lpstr>Títulos de diapositiva</vt:lpstr>
      </vt:variant>
      <vt:variant>
        <vt:i4>11</vt:i4>
      </vt:variant>
    </vt:vector>
  </HeadingPairs>
  <TitlesOfParts>
    <vt:vector size="12" baseType="lpstr">
      <vt:lpstr>Diseño predeterminado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 </dc:creator>
  <cp:lastModifiedBy> </cp:lastModifiedBy>
  <cp:revision>30</cp:revision>
  <dcterms:created xsi:type="dcterms:W3CDTF">2005-11-01T12:55:01Z</dcterms:created>
  <dcterms:modified xsi:type="dcterms:W3CDTF">2018-11-02T07:20:57Z</dcterms:modified>
</cp:coreProperties>
</file>